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2" r:id="rId3"/>
    <p:sldMasterId id="2147483684"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9144000" cy="5143500" type="screen16x9"/>
  <p:notesSz cx="6858000" cy="9144000"/>
  <p:embeddedFontLst>
    <p:embeddedFont>
      <p:font typeface="Bebas Neue" panose="020B0606020202050201" pitchFamily="34" charset="0"/>
      <p:regular r:id="rId25"/>
    </p:embeddedFont>
    <p:embeddedFont>
      <p:font typeface="Helvetica Neue" panose="020B0604020202020204" charset="0"/>
      <p:regular r:id="rId26"/>
      <p:bold r:id="rId27"/>
      <p:italic r:id="rId28"/>
      <p:boldItalic r:id="rId29"/>
    </p:embeddedFont>
    <p:embeddedFont>
      <p:font typeface="Roboto" panose="02000000000000000000" pitchFamily="2"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440">
          <p15:clr>
            <a:srgbClr val="747775"/>
          </p15:clr>
        </p15:guide>
        <p15:guide id="2" orient="horz" pos="554">
          <p15:clr>
            <a:srgbClr val="747775"/>
          </p15:clr>
        </p15:guide>
        <p15:guide id="3" orient="horz" pos="917">
          <p15:clr>
            <a:srgbClr val="747775"/>
          </p15:clr>
        </p15:guide>
        <p15:guide id="4" pos="340">
          <p15:clr>
            <a:srgbClr val="A4A3A4"/>
          </p15:clr>
        </p15:guide>
        <p15:guide id="5" orient="horz" pos="2867">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gzdRRpnqot+HPVWbpqWZIPHpJvH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917" y="86"/>
      </p:cViewPr>
      <p:guideLst>
        <p:guide pos="5440"/>
        <p:guide orient="horz" pos="554"/>
        <p:guide orient="horz" pos="917"/>
        <p:guide pos="340"/>
        <p:guide orient="horz" pos="28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openxmlformats.org/officeDocument/2006/relationships/viewProps" Target="viewProps.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715292d5cd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g3715292d5cd_0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2" name="Google Shape;44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3" name="Google Shape;45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4" name="Google Shape;46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5" name="Google Shape;47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4" name="Google Shape;48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g3715292d5cd_0_5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8" name="Google Shape;548;g3715292d5cd_0_5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3715292d5cd_0_6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2" name="Google Shape;562;g3715292d5cd_0_6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715292d5cd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g3715292d5cd_0_1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715292d5cd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g3715292d5cd_0_2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3715292d5cd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3" name="Google Shape;283;g3715292d5cd_0_3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1" name="Google Shape;33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1" name="Google Shape;41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1"/>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1"/>
          <p:cNvSpPr/>
          <p:nvPr/>
        </p:nvSpPr>
        <p:spPr>
          <a:xfrm flipH="1">
            <a:off x="8246400" y="4245875"/>
            <a:ext cx="897600" cy="897600"/>
          </a:xfrm>
          <a:prstGeom prst="round1Rect">
            <a:avLst>
              <a:gd name="adj" fmla="val 16667"/>
            </a:avLst>
          </a:prstGeom>
          <a:solidFill>
            <a:schemeClr val="lt1">
              <a:alpha val="6784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21"/>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p21"/>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3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3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0"/>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8" name="Google Shape;58;p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9"/>
        <p:cNvGrpSpPr/>
        <p:nvPr/>
      </p:nvGrpSpPr>
      <p:grpSpPr>
        <a:xfrm>
          <a:off x="0" y="0"/>
          <a:ext cx="0" cy="0"/>
          <a:chOff x="0" y="0"/>
          <a:chExt cx="0" cy="0"/>
        </a:xfrm>
      </p:grpSpPr>
      <p:sp>
        <p:nvSpPr>
          <p:cNvPr id="60" name="Google Shape;60;p31"/>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61" name="Google Shape;61;p31"/>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2" name="Google Shape;62;p3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7"/>
        <p:cNvGrpSpPr/>
        <p:nvPr/>
      </p:nvGrpSpPr>
      <p:grpSpPr>
        <a:xfrm>
          <a:off x="0" y="0"/>
          <a:ext cx="0" cy="0"/>
          <a:chOff x="0" y="0"/>
          <a:chExt cx="0" cy="0"/>
        </a:xfrm>
      </p:grpSpPr>
      <p:sp>
        <p:nvSpPr>
          <p:cNvPr id="68" name="Google Shape;68;g3715292d5cd_0_214"/>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g3715292d5cd_0_214"/>
          <p:cNvSpPr/>
          <p:nvPr/>
        </p:nvSpPr>
        <p:spPr>
          <a:xfrm flipH="1">
            <a:off x="8246400" y="4245875"/>
            <a:ext cx="897600" cy="897600"/>
          </a:xfrm>
          <a:prstGeom prst="round1Rect">
            <a:avLst>
              <a:gd name="adj" fmla="val 16667"/>
            </a:avLst>
          </a:prstGeom>
          <a:solidFill>
            <a:schemeClr val="lt1">
              <a:alpha val="6784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3715292d5cd_0_214"/>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1" name="Google Shape;71;g3715292d5cd_0_214"/>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72" name="Google Shape;72;g3715292d5cd_0_21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73"/>
        <p:cNvGrpSpPr/>
        <p:nvPr/>
      </p:nvGrpSpPr>
      <p:grpSpPr>
        <a:xfrm>
          <a:off x="0" y="0"/>
          <a:ext cx="0" cy="0"/>
          <a:chOff x="0" y="0"/>
          <a:chExt cx="0" cy="0"/>
        </a:xfrm>
      </p:grpSpPr>
      <p:sp>
        <p:nvSpPr>
          <p:cNvPr id="74" name="Google Shape;74;g3715292d5cd_0_2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5"/>
        <p:cNvGrpSpPr/>
        <p:nvPr/>
      </p:nvGrpSpPr>
      <p:grpSpPr>
        <a:xfrm>
          <a:off x="0" y="0"/>
          <a:ext cx="0" cy="0"/>
          <a:chOff x="0" y="0"/>
          <a:chExt cx="0" cy="0"/>
        </a:xfrm>
      </p:grpSpPr>
      <p:sp>
        <p:nvSpPr>
          <p:cNvPr id="76" name="Google Shape;76;g3715292d5cd_0_22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77" name="Google Shape;77;g3715292d5cd_0_2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8"/>
        <p:cNvGrpSpPr/>
        <p:nvPr/>
      </p:nvGrpSpPr>
      <p:grpSpPr>
        <a:xfrm>
          <a:off x="0" y="0"/>
          <a:ext cx="0" cy="0"/>
          <a:chOff x="0" y="0"/>
          <a:chExt cx="0" cy="0"/>
        </a:xfrm>
      </p:grpSpPr>
      <p:sp>
        <p:nvSpPr>
          <p:cNvPr id="79" name="Google Shape;79;g3715292d5cd_0_22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g3715292d5cd_0_22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g3715292d5cd_0_22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2" name="Google Shape;82;g3715292d5cd_0_225"/>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3" name="Google Shape;83;g3715292d5cd_0_2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4"/>
        <p:cNvGrpSpPr/>
        <p:nvPr/>
      </p:nvGrpSpPr>
      <p:grpSpPr>
        <a:xfrm>
          <a:off x="0" y="0"/>
          <a:ext cx="0" cy="0"/>
          <a:chOff x="0" y="0"/>
          <a:chExt cx="0" cy="0"/>
        </a:xfrm>
      </p:grpSpPr>
      <p:sp>
        <p:nvSpPr>
          <p:cNvPr id="85" name="Google Shape;85;g3715292d5cd_0_23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715292d5cd_0_23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g3715292d5cd_0_23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8" name="Google Shape;88;g3715292d5cd_0_231"/>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9" name="Google Shape;89;g3715292d5cd_0_231"/>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90" name="Google Shape;90;g3715292d5cd_0_23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1"/>
        <p:cNvGrpSpPr/>
        <p:nvPr/>
      </p:nvGrpSpPr>
      <p:grpSpPr>
        <a:xfrm>
          <a:off x="0" y="0"/>
          <a:ext cx="0" cy="0"/>
          <a:chOff x="0" y="0"/>
          <a:chExt cx="0" cy="0"/>
        </a:xfrm>
      </p:grpSpPr>
      <p:sp>
        <p:nvSpPr>
          <p:cNvPr id="92" name="Google Shape;92;g3715292d5cd_0_238"/>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g3715292d5cd_0_238"/>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g3715292d5cd_0_238"/>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95" name="Google Shape;95;g3715292d5cd_0_2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6"/>
        <p:cNvGrpSpPr/>
        <p:nvPr/>
      </p:nvGrpSpPr>
      <p:grpSpPr>
        <a:xfrm>
          <a:off x="0" y="0"/>
          <a:ext cx="0" cy="0"/>
          <a:chOff x="0" y="0"/>
          <a:chExt cx="0" cy="0"/>
        </a:xfrm>
      </p:grpSpPr>
      <p:sp>
        <p:nvSpPr>
          <p:cNvPr id="97" name="Google Shape;97;g3715292d5cd_0_243"/>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g3715292d5cd_0_243"/>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g3715292d5cd_0_243"/>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0" name="Google Shape;100;g3715292d5cd_0_243"/>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01" name="Google Shape;101;g3715292d5cd_0_24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2"/>
        <p:cNvGrpSpPr/>
        <p:nvPr/>
      </p:nvGrpSpPr>
      <p:grpSpPr>
        <a:xfrm>
          <a:off x="0" y="0"/>
          <a:ext cx="0" cy="0"/>
          <a:chOff x="0" y="0"/>
          <a:chExt cx="0" cy="0"/>
        </a:xfrm>
      </p:grpSpPr>
      <p:sp>
        <p:nvSpPr>
          <p:cNvPr id="103" name="Google Shape;103;g3715292d5cd_0_249"/>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04" name="Google Shape;104;g3715292d5cd_0_24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sp>
        <p:nvSpPr>
          <p:cNvPr id="106" name="Google Shape;106;g3715292d5cd_0_252"/>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g3715292d5cd_0_252"/>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g3715292d5cd_0_25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09" name="Google Shape;109;g3715292d5cd_0_252"/>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10" name="Google Shape;110;g3715292d5cd_0_25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11" name="Google Shape;111;g3715292d5cd_0_25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2"/>
        <p:cNvGrpSpPr/>
        <p:nvPr/>
      </p:nvGrpSpPr>
      <p:grpSpPr>
        <a:xfrm>
          <a:off x="0" y="0"/>
          <a:ext cx="0" cy="0"/>
          <a:chOff x="0" y="0"/>
          <a:chExt cx="0" cy="0"/>
        </a:xfrm>
      </p:grpSpPr>
      <p:sp>
        <p:nvSpPr>
          <p:cNvPr id="113" name="Google Shape;113;g3715292d5cd_0_259"/>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3715292d5cd_0_259"/>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g3715292d5cd_0_259"/>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116" name="Google Shape;116;g3715292d5cd_0_25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117"/>
        <p:cNvGrpSpPr/>
        <p:nvPr/>
      </p:nvGrpSpPr>
      <p:grpSpPr>
        <a:xfrm>
          <a:off x="0" y="0"/>
          <a:ext cx="0" cy="0"/>
          <a:chOff x="0" y="0"/>
          <a:chExt cx="0" cy="0"/>
        </a:xfrm>
      </p:grpSpPr>
      <p:sp>
        <p:nvSpPr>
          <p:cNvPr id="118" name="Google Shape;118;g3715292d5cd_0_264"/>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119" name="Google Shape;119;g3715292d5cd_0_264"/>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20" name="Google Shape;120;g3715292d5cd_0_2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g3715292d5cd_0_619"/>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g3715292d5cd_0_619"/>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g3715292d5cd_0_619"/>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29" name="Google Shape;129;g3715292d5cd_0_619"/>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0" name="Google Shape;130;g3715292d5cd_0_61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1"/>
        <p:cNvGrpSpPr/>
        <p:nvPr/>
      </p:nvGrpSpPr>
      <p:grpSpPr>
        <a:xfrm>
          <a:off x="0" y="0"/>
          <a:ext cx="0" cy="0"/>
          <a:chOff x="0" y="0"/>
          <a:chExt cx="0" cy="0"/>
        </a:xfrm>
      </p:grpSpPr>
      <p:sp>
        <p:nvSpPr>
          <p:cNvPr id="132" name="Google Shape;132;g3715292d5cd_0_6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g3715292d5cd_0_627"/>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35" name="Google Shape;135;g3715292d5cd_0_62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6"/>
        <p:cNvGrpSpPr/>
        <p:nvPr/>
      </p:nvGrpSpPr>
      <p:grpSpPr>
        <a:xfrm>
          <a:off x="0" y="0"/>
          <a:ext cx="0" cy="0"/>
          <a:chOff x="0" y="0"/>
          <a:chExt cx="0" cy="0"/>
        </a:xfrm>
      </p:grpSpPr>
      <p:sp>
        <p:nvSpPr>
          <p:cNvPr id="137" name="Google Shape;137;g3715292d5cd_0_630"/>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g3715292d5cd_0_630"/>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g3715292d5cd_0_63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0" name="Google Shape;140;g3715292d5cd_0_63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41" name="Google Shape;141;g3715292d5cd_0_6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2"/>
        <p:cNvGrpSpPr/>
        <p:nvPr/>
      </p:nvGrpSpPr>
      <p:grpSpPr>
        <a:xfrm>
          <a:off x="0" y="0"/>
          <a:ext cx="0" cy="0"/>
          <a:chOff x="0" y="0"/>
          <a:chExt cx="0" cy="0"/>
        </a:xfrm>
      </p:grpSpPr>
      <p:sp>
        <p:nvSpPr>
          <p:cNvPr id="143" name="Google Shape;143;g3715292d5cd_0_636"/>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g3715292d5cd_0_63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g3715292d5cd_0_63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6" name="Google Shape;146;g3715292d5cd_0_636"/>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7" name="Google Shape;147;g3715292d5cd_0_636"/>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8" name="Google Shape;148;g3715292d5cd_0_6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9"/>
        <p:cNvGrpSpPr/>
        <p:nvPr/>
      </p:nvGrpSpPr>
      <p:grpSpPr>
        <a:xfrm>
          <a:off x="0" y="0"/>
          <a:ext cx="0" cy="0"/>
          <a:chOff x="0" y="0"/>
          <a:chExt cx="0" cy="0"/>
        </a:xfrm>
      </p:grpSpPr>
      <p:sp>
        <p:nvSpPr>
          <p:cNvPr id="150" name="Google Shape;150;g3715292d5cd_0_643"/>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g3715292d5cd_0_64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g3715292d5cd_0_643"/>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53" name="Google Shape;153;g3715292d5cd_0_64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54"/>
        <p:cNvGrpSpPr/>
        <p:nvPr/>
      </p:nvGrpSpPr>
      <p:grpSpPr>
        <a:xfrm>
          <a:off x="0" y="0"/>
          <a:ext cx="0" cy="0"/>
          <a:chOff x="0" y="0"/>
          <a:chExt cx="0" cy="0"/>
        </a:xfrm>
      </p:grpSpPr>
      <p:sp>
        <p:nvSpPr>
          <p:cNvPr id="155" name="Google Shape;155;g3715292d5cd_0_648"/>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g3715292d5cd_0_648"/>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g3715292d5cd_0_648"/>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58" name="Google Shape;158;g3715292d5cd_0_648"/>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59" name="Google Shape;159;g3715292d5cd_0_64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23"/>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 name="Google Shape;19;p2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60"/>
        <p:cNvGrpSpPr/>
        <p:nvPr/>
      </p:nvGrpSpPr>
      <p:grpSpPr>
        <a:xfrm>
          <a:off x="0" y="0"/>
          <a:ext cx="0" cy="0"/>
          <a:chOff x="0" y="0"/>
          <a:chExt cx="0" cy="0"/>
        </a:xfrm>
      </p:grpSpPr>
      <p:sp>
        <p:nvSpPr>
          <p:cNvPr id="161" name="Google Shape;161;g3715292d5cd_0_654"/>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62" name="Google Shape;162;g3715292d5cd_0_65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3"/>
        <p:cNvGrpSpPr/>
        <p:nvPr/>
      </p:nvGrpSpPr>
      <p:grpSpPr>
        <a:xfrm>
          <a:off x="0" y="0"/>
          <a:ext cx="0" cy="0"/>
          <a:chOff x="0" y="0"/>
          <a:chExt cx="0" cy="0"/>
        </a:xfrm>
      </p:grpSpPr>
      <p:sp>
        <p:nvSpPr>
          <p:cNvPr id="164" name="Google Shape;164;g3715292d5cd_0_657"/>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g3715292d5cd_0_657"/>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g3715292d5cd_0_657"/>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67" name="Google Shape;167;g3715292d5cd_0_657"/>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8" name="Google Shape;168;g3715292d5cd_0_65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69" name="Google Shape;169;g3715292d5cd_0_65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70"/>
        <p:cNvGrpSpPr/>
        <p:nvPr/>
      </p:nvGrpSpPr>
      <p:grpSpPr>
        <a:xfrm>
          <a:off x="0" y="0"/>
          <a:ext cx="0" cy="0"/>
          <a:chOff x="0" y="0"/>
          <a:chExt cx="0" cy="0"/>
        </a:xfrm>
      </p:grpSpPr>
      <p:sp>
        <p:nvSpPr>
          <p:cNvPr id="171" name="Google Shape;171;g3715292d5cd_0_664"/>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g3715292d5cd_0_664"/>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g3715292d5cd_0_664"/>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4" name="Google Shape;174;g3715292d5cd_0_6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75"/>
        <p:cNvGrpSpPr/>
        <p:nvPr/>
      </p:nvGrpSpPr>
      <p:grpSpPr>
        <a:xfrm>
          <a:off x="0" y="0"/>
          <a:ext cx="0" cy="0"/>
          <a:chOff x="0" y="0"/>
          <a:chExt cx="0" cy="0"/>
        </a:xfrm>
      </p:grpSpPr>
      <p:sp>
        <p:nvSpPr>
          <p:cNvPr id="176" name="Google Shape;176;g3715292d5cd_0_669"/>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77" name="Google Shape;177;g3715292d5cd_0_669"/>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78" name="Google Shape;178;g3715292d5cd_0_66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3"/>
        <p:cNvGrpSpPr/>
        <p:nvPr/>
      </p:nvGrpSpPr>
      <p:grpSpPr>
        <a:xfrm>
          <a:off x="0" y="0"/>
          <a:ext cx="0" cy="0"/>
          <a:chOff x="0" y="0"/>
          <a:chExt cx="0" cy="0"/>
        </a:xfrm>
      </p:grpSpPr>
      <p:sp>
        <p:nvSpPr>
          <p:cNvPr id="184" name="Google Shape;184;g3715292d5cd_0_677"/>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g3715292d5cd_0_677"/>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g3715292d5cd_0_677"/>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87" name="Google Shape;187;g3715292d5cd_0_677"/>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88" name="Google Shape;188;g3715292d5cd_0_67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9"/>
        <p:cNvGrpSpPr/>
        <p:nvPr/>
      </p:nvGrpSpPr>
      <p:grpSpPr>
        <a:xfrm>
          <a:off x="0" y="0"/>
          <a:ext cx="0" cy="0"/>
          <a:chOff x="0" y="0"/>
          <a:chExt cx="0" cy="0"/>
        </a:xfrm>
      </p:grpSpPr>
      <p:sp>
        <p:nvSpPr>
          <p:cNvPr id="190" name="Google Shape;190;g3715292d5cd_0_683"/>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1" name="Google Shape;191;g3715292d5cd_0_68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2"/>
        <p:cNvGrpSpPr/>
        <p:nvPr/>
      </p:nvGrpSpPr>
      <p:grpSpPr>
        <a:xfrm>
          <a:off x="0" y="0"/>
          <a:ext cx="0" cy="0"/>
          <a:chOff x="0" y="0"/>
          <a:chExt cx="0" cy="0"/>
        </a:xfrm>
      </p:grpSpPr>
      <p:sp>
        <p:nvSpPr>
          <p:cNvPr id="193" name="Google Shape;193;g3715292d5cd_0_686"/>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g3715292d5cd_0_68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g3715292d5cd_0_68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6" name="Google Shape;196;g3715292d5cd_0_68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7" name="Google Shape;197;g3715292d5cd_0_68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8"/>
        <p:cNvGrpSpPr/>
        <p:nvPr/>
      </p:nvGrpSpPr>
      <p:grpSpPr>
        <a:xfrm>
          <a:off x="0" y="0"/>
          <a:ext cx="0" cy="0"/>
          <a:chOff x="0" y="0"/>
          <a:chExt cx="0" cy="0"/>
        </a:xfrm>
      </p:grpSpPr>
      <p:sp>
        <p:nvSpPr>
          <p:cNvPr id="199" name="Google Shape;199;g3715292d5cd_0_69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g3715292d5cd_0_69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g3715292d5cd_0_69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02" name="Google Shape;202;g3715292d5cd_0_692"/>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3" name="Google Shape;203;g3715292d5cd_0_692"/>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4" name="Google Shape;204;g3715292d5cd_0_69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5"/>
        <p:cNvGrpSpPr/>
        <p:nvPr/>
      </p:nvGrpSpPr>
      <p:grpSpPr>
        <a:xfrm>
          <a:off x="0" y="0"/>
          <a:ext cx="0" cy="0"/>
          <a:chOff x="0" y="0"/>
          <a:chExt cx="0" cy="0"/>
        </a:xfrm>
      </p:grpSpPr>
      <p:sp>
        <p:nvSpPr>
          <p:cNvPr id="206" name="Google Shape;206;g3715292d5cd_0_699"/>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g3715292d5cd_0_699"/>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g3715292d5cd_0_699"/>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209" name="Google Shape;209;g3715292d5cd_0_69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10"/>
        <p:cNvGrpSpPr/>
        <p:nvPr/>
      </p:nvGrpSpPr>
      <p:grpSpPr>
        <a:xfrm>
          <a:off x="0" y="0"/>
          <a:ext cx="0" cy="0"/>
          <a:chOff x="0" y="0"/>
          <a:chExt cx="0" cy="0"/>
        </a:xfrm>
      </p:grpSpPr>
      <p:sp>
        <p:nvSpPr>
          <p:cNvPr id="211" name="Google Shape;211;g3715292d5cd_0_704"/>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g3715292d5cd_0_70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g3715292d5cd_0_704"/>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14" name="Google Shape;214;g3715292d5cd_0_704"/>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215" name="Google Shape;215;g3715292d5cd_0_70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2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2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2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4" name="Google Shape;24;p24"/>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p2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16"/>
        <p:cNvGrpSpPr/>
        <p:nvPr/>
      </p:nvGrpSpPr>
      <p:grpSpPr>
        <a:xfrm>
          <a:off x="0" y="0"/>
          <a:ext cx="0" cy="0"/>
          <a:chOff x="0" y="0"/>
          <a:chExt cx="0" cy="0"/>
        </a:xfrm>
      </p:grpSpPr>
      <p:sp>
        <p:nvSpPr>
          <p:cNvPr id="217" name="Google Shape;217;g3715292d5cd_0_710"/>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218" name="Google Shape;218;g3715292d5cd_0_71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219"/>
        <p:cNvGrpSpPr/>
        <p:nvPr/>
      </p:nvGrpSpPr>
      <p:grpSpPr>
        <a:xfrm>
          <a:off x="0" y="0"/>
          <a:ext cx="0" cy="0"/>
          <a:chOff x="0" y="0"/>
          <a:chExt cx="0" cy="0"/>
        </a:xfrm>
      </p:grpSpPr>
      <p:sp>
        <p:nvSpPr>
          <p:cNvPr id="220" name="Google Shape;220;g3715292d5cd_0_713"/>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g3715292d5cd_0_713"/>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g3715292d5cd_0_71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223" name="Google Shape;223;g3715292d5cd_0_713"/>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224" name="Google Shape;224;g3715292d5cd_0_71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225" name="Google Shape;225;g3715292d5cd_0_71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226"/>
        <p:cNvGrpSpPr/>
        <p:nvPr/>
      </p:nvGrpSpPr>
      <p:grpSpPr>
        <a:xfrm>
          <a:off x="0" y="0"/>
          <a:ext cx="0" cy="0"/>
          <a:chOff x="0" y="0"/>
          <a:chExt cx="0" cy="0"/>
        </a:xfrm>
      </p:grpSpPr>
      <p:sp>
        <p:nvSpPr>
          <p:cNvPr id="227" name="Google Shape;227;g3715292d5cd_0_72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g3715292d5cd_0_72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g3715292d5cd_0_720"/>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30" name="Google Shape;230;g3715292d5cd_0_7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231"/>
        <p:cNvGrpSpPr/>
        <p:nvPr/>
      </p:nvGrpSpPr>
      <p:grpSpPr>
        <a:xfrm>
          <a:off x="0" y="0"/>
          <a:ext cx="0" cy="0"/>
          <a:chOff x="0" y="0"/>
          <a:chExt cx="0" cy="0"/>
        </a:xfrm>
      </p:grpSpPr>
      <p:sp>
        <p:nvSpPr>
          <p:cNvPr id="232" name="Google Shape;232;g3715292d5cd_0_725"/>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233" name="Google Shape;233;g3715292d5cd_0_725"/>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234" name="Google Shape;234;g3715292d5cd_0_7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235"/>
        <p:cNvGrpSpPr/>
        <p:nvPr/>
      </p:nvGrpSpPr>
      <p:grpSpPr>
        <a:xfrm>
          <a:off x="0" y="0"/>
          <a:ext cx="0" cy="0"/>
          <a:chOff x="0" y="0"/>
          <a:chExt cx="0" cy="0"/>
        </a:xfrm>
      </p:grpSpPr>
      <p:sp>
        <p:nvSpPr>
          <p:cNvPr id="236" name="Google Shape;236;g3715292d5cd_0_72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2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2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25"/>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25"/>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2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6"/>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7" name="Google Shape;37;p2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2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27"/>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27"/>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43" name="Google Shape;43;p2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4"/>
        <p:cNvGrpSpPr/>
        <p:nvPr/>
      </p:nvGrpSpPr>
      <p:grpSpPr>
        <a:xfrm>
          <a:off x="0" y="0"/>
          <a:ext cx="0" cy="0"/>
          <a:chOff x="0" y="0"/>
          <a:chExt cx="0" cy="0"/>
        </a:xfrm>
      </p:grpSpPr>
      <p:sp>
        <p:nvSpPr>
          <p:cNvPr id="45" name="Google Shape;45;p28"/>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6" name="Google Shape;46;p2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
        <p:cNvGrpSpPr/>
        <p:nvPr/>
      </p:nvGrpSpPr>
      <p:grpSpPr>
        <a:xfrm>
          <a:off x="0" y="0"/>
          <a:ext cx="0" cy="0"/>
          <a:chOff x="0" y="0"/>
          <a:chExt cx="0" cy="0"/>
        </a:xfrm>
      </p:grpSpPr>
      <p:sp>
        <p:nvSpPr>
          <p:cNvPr id="48" name="Google Shape;48;p29"/>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2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51" name="Google Shape;51;p29"/>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p2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3" name="Google Shape;53;p2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2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63"/>
        <p:cNvGrpSpPr/>
        <p:nvPr/>
      </p:nvGrpSpPr>
      <p:grpSpPr>
        <a:xfrm>
          <a:off x="0" y="0"/>
          <a:ext cx="0" cy="0"/>
          <a:chOff x="0" y="0"/>
          <a:chExt cx="0" cy="0"/>
        </a:xfrm>
      </p:grpSpPr>
      <p:sp>
        <p:nvSpPr>
          <p:cNvPr id="64" name="Google Shape;64;g3715292d5cd_0_21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5" name="Google Shape;65;g3715292d5cd_0_21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66" name="Google Shape;66;g3715292d5cd_0_21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
        <p:cNvGrpSpPr/>
        <p:nvPr/>
      </p:nvGrpSpPr>
      <p:grpSpPr>
        <a:xfrm>
          <a:off x="0" y="0"/>
          <a:ext cx="0" cy="0"/>
          <a:chOff x="0" y="0"/>
          <a:chExt cx="0" cy="0"/>
        </a:xfrm>
      </p:grpSpPr>
      <p:sp>
        <p:nvSpPr>
          <p:cNvPr id="122" name="Google Shape;122;g3715292d5cd_0_61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23" name="Google Shape;123;g3715292d5cd_0_615"/>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24" name="Google Shape;124;g3715292d5cd_0_61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9"/>
        <p:cNvGrpSpPr/>
        <p:nvPr/>
      </p:nvGrpSpPr>
      <p:grpSpPr>
        <a:xfrm>
          <a:off x="0" y="0"/>
          <a:ext cx="0" cy="0"/>
          <a:chOff x="0" y="0"/>
          <a:chExt cx="0" cy="0"/>
        </a:xfrm>
      </p:grpSpPr>
      <p:sp>
        <p:nvSpPr>
          <p:cNvPr id="180" name="Google Shape;180;g3715292d5cd_0_67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81" name="Google Shape;181;g3715292d5cd_0_673"/>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82" name="Google Shape;182;g3715292d5cd_0_67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alvandomiterritorio.umh.es/" TargetMode="External"/><Relationship Id="rId7"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https://creativecommons.org/licenses/by-nc-nd/4.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hyperlink" Target="mailto:a.lara@umh.es" TargetMode="External"/><Relationship Id="rId2" Type="http://schemas.openxmlformats.org/officeDocument/2006/relationships/notesSlide" Target="../notesSlides/notesSlide19.xml"/><Relationship Id="rId1" Type="http://schemas.openxmlformats.org/officeDocument/2006/relationships/slideLayout" Target="../slideLayouts/slideLayout34.xml"/><Relationship Id="rId6" Type="http://schemas.openxmlformats.org/officeDocument/2006/relationships/hyperlink" Target="mailto:a.gomez@umh.es"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a.gomez@umh.es" TargetMode="External"/><Relationship Id="rId7"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mailto:a.lara@umh.e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3715292d5cd_0_64"/>
          <p:cNvSpPr/>
          <p:nvPr/>
        </p:nvSpPr>
        <p:spPr>
          <a:xfrm>
            <a:off x="137269" y="234268"/>
            <a:ext cx="8791355" cy="4545550"/>
          </a:xfrm>
          <a:custGeom>
            <a:avLst/>
            <a:gdLst/>
            <a:ahLst/>
            <a:cxnLst/>
            <a:rect l="l" t="t" r="r" b="b"/>
            <a:pathLst>
              <a:path w="8791355" h="4545550" extrusionOk="0">
                <a:moveTo>
                  <a:pt x="65216" y="130353"/>
                </a:moveTo>
                <a:cubicBezTo>
                  <a:pt x="158672" y="-148708"/>
                  <a:pt x="8329662" y="83070"/>
                  <a:pt x="8722594" y="130353"/>
                </a:cubicBezTo>
                <a:cubicBezTo>
                  <a:pt x="8965615" y="585313"/>
                  <a:pt x="8619889" y="3037703"/>
                  <a:pt x="8722594" y="4482930"/>
                </a:cubicBezTo>
                <a:cubicBezTo>
                  <a:pt x="5677682" y="4696075"/>
                  <a:pt x="1844122" y="4701421"/>
                  <a:pt x="139623" y="4498220"/>
                </a:cubicBezTo>
                <a:cubicBezTo>
                  <a:pt x="-85389" y="2924252"/>
                  <a:pt x="36100" y="1738301"/>
                  <a:pt x="65216" y="130353"/>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42" name="Google Shape;242;g3715292d5cd_0_64"/>
          <p:cNvSpPr txBox="1"/>
          <p:nvPr/>
        </p:nvSpPr>
        <p:spPr>
          <a:xfrm>
            <a:off x="540000" y="381475"/>
            <a:ext cx="8096400" cy="417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ES" sz="1200" b="1">
                <a:solidFill>
                  <a:srgbClr val="7030A0"/>
                </a:solidFill>
              </a:rPr>
              <a:t>INSTRUCTIONS/RECOMMENDATIONS FOR TEACHERS</a:t>
            </a:r>
            <a:endParaRPr sz="1200" b="1">
              <a:solidFill>
                <a:srgbClr val="7030A0"/>
              </a:solidFill>
            </a:endParaRPr>
          </a:p>
          <a:p>
            <a:pPr marL="0" lvl="0" indent="0" algn="l" rtl="0">
              <a:lnSpc>
                <a:spcPct val="115000"/>
              </a:lnSpc>
              <a:spcBef>
                <a:spcPts val="1000"/>
              </a:spcBef>
              <a:spcAft>
                <a:spcPts val="0"/>
              </a:spcAft>
              <a:buNone/>
            </a:pPr>
            <a:r>
              <a:rPr lang="es-ES" sz="1200">
                <a:solidFill>
                  <a:srgbClr val="7030A0"/>
                </a:solidFill>
              </a:rPr>
              <a:t>The </a:t>
            </a:r>
            <a:r>
              <a:rPr lang="es-ES" sz="1200" b="1">
                <a:solidFill>
                  <a:srgbClr val="7030A0"/>
                </a:solidFill>
              </a:rPr>
              <a:t>Research and Scientific Method</a:t>
            </a:r>
            <a:r>
              <a:rPr lang="es-ES" sz="1200">
                <a:solidFill>
                  <a:srgbClr val="7030A0"/>
                </a:solidFill>
              </a:rPr>
              <a:t> workshop/section consists of 5 parts. The </a:t>
            </a:r>
            <a:r>
              <a:rPr lang="es-ES" sz="1200" i="1">
                <a:solidFill>
                  <a:srgbClr val="7030A0"/>
                </a:solidFill>
              </a:rPr>
              <a:t>Saving My Territory </a:t>
            </a:r>
            <a:r>
              <a:rPr lang="es-ES" sz="1200">
                <a:solidFill>
                  <a:srgbClr val="7030A0"/>
                </a:solidFill>
              </a:rPr>
              <a:t>Guide explains the contents of each workshop/section in detail, and contains recommendations for classroom work.</a:t>
            </a:r>
            <a:endParaRPr sz="1200">
              <a:solidFill>
                <a:srgbClr val="7030A0"/>
              </a:solidFill>
            </a:endParaRPr>
          </a:p>
          <a:p>
            <a:pPr marL="0" lvl="0" indent="0" algn="l" rtl="0">
              <a:lnSpc>
                <a:spcPct val="115000"/>
              </a:lnSpc>
              <a:spcBef>
                <a:spcPts val="1000"/>
              </a:spcBef>
              <a:spcAft>
                <a:spcPts val="0"/>
              </a:spcAft>
              <a:buNone/>
            </a:pPr>
            <a:r>
              <a:rPr lang="es-ES" sz="1200">
                <a:solidFill>
                  <a:srgbClr val="7030A0"/>
                </a:solidFill>
              </a:rPr>
              <a:t>This part/session is accompanied by 2 presentations:</a:t>
            </a:r>
            <a:endParaRPr sz="1200">
              <a:solidFill>
                <a:srgbClr val="7030A0"/>
              </a:solidFill>
            </a:endParaRPr>
          </a:p>
          <a:p>
            <a:pPr marL="0" lvl="0" indent="0" algn="l" rtl="0">
              <a:lnSpc>
                <a:spcPct val="115000"/>
              </a:lnSpc>
              <a:spcBef>
                <a:spcPts val="1000"/>
              </a:spcBef>
              <a:spcAft>
                <a:spcPts val="0"/>
              </a:spcAft>
              <a:buNone/>
            </a:pPr>
            <a:r>
              <a:rPr lang="es-ES" sz="1200">
                <a:solidFill>
                  <a:srgbClr val="7030A0"/>
                </a:solidFill>
              </a:rPr>
              <a:t>1) </a:t>
            </a:r>
            <a:r>
              <a:rPr lang="es-ES" sz="1200" b="1">
                <a:solidFill>
                  <a:srgbClr val="7030A0"/>
                </a:solidFill>
              </a:rPr>
              <a:t>Presentation-guide: </a:t>
            </a:r>
            <a:r>
              <a:rPr lang="es-ES" sz="1200" b="1" i="1">
                <a:solidFill>
                  <a:srgbClr val="7030A0"/>
                </a:solidFill>
              </a:rPr>
              <a:t>Applying the scientific method</a:t>
            </a:r>
            <a:r>
              <a:rPr lang="es-ES" sz="1200" b="1">
                <a:solidFill>
                  <a:srgbClr val="7030A0"/>
                </a:solidFill>
              </a:rPr>
              <a:t> for teachers, </a:t>
            </a:r>
            <a:r>
              <a:rPr lang="es-ES" sz="1200">
                <a:solidFill>
                  <a:srgbClr val="7030A0"/>
                </a:solidFill>
              </a:rPr>
              <a:t>with the instructions and recommendations required to teach each part/session in the classroom. The presentations include audiovisual content, discussion activities and other dynamics and challenges for working on the content presented. A timeframe to organise the session is provided, but teachers should adjust the time spent on each activity or audiovisual material at their discretion: as progress is made in the classroom, depending on the students' needs, or if they prefer to review some contents rather than others. There are also slides with characters providing a common theme, and suggesting the final task in each session.</a:t>
            </a:r>
            <a:endParaRPr sz="1200">
              <a:solidFill>
                <a:srgbClr val="7030A0"/>
              </a:solidFill>
            </a:endParaRPr>
          </a:p>
          <a:p>
            <a:pPr marL="0" lvl="0" indent="0" algn="l" rtl="0">
              <a:lnSpc>
                <a:spcPct val="115000"/>
              </a:lnSpc>
              <a:spcBef>
                <a:spcPts val="1000"/>
              </a:spcBef>
              <a:spcAft>
                <a:spcPts val="0"/>
              </a:spcAft>
              <a:buNone/>
            </a:pPr>
            <a:r>
              <a:rPr lang="es-ES" sz="1200">
                <a:solidFill>
                  <a:srgbClr val="7030A0"/>
                </a:solidFill>
              </a:rPr>
              <a:t>2) </a:t>
            </a:r>
            <a:r>
              <a:rPr lang="es-ES" sz="1200" b="1">
                <a:solidFill>
                  <a:srgbClr val="7030A0"/>
                </a:solidFill>
              </a:rPr>
              <a:t>Presentation for students</a:t>
            </a:r>
            <a:r>
              <a:rPr lang="es-ES" sz="1200">
                <a:solidFill>
                  <a:srgbClr val="7030A0"/>
                </a:solidFill>
              </a:rPr>
              <a:t> to provide them with the key ideas in each part. The content of this presentation is taken from the teacher's presentation-guide.</a:t>
            </a:r>
            <a:endParaRPr sz="1200">
              <a:solidFill>
                <a:srgbClr val="7030A0"/>
              </a:solidFill>
            </a:endParaRPr>
          </a:p>
          <a:p>
            <a:pPr marL="0" lvl="0" indent="0" algn="l" rtl="0">
              <a:lnSpc>
                <a:spcPct val="115000"/>
              </a:lnSpc>
              <a:spcBef>
                <a:spcPts val="1000"/>
              </a:spcBef>
              <a:spcAft>
                <a:spcPts val="0"/>
              </a:spcAft>
              <a:buNone/>
            </a:pPr>
            <a:r>
              <a:rPr lang="es-ES" sz="1200">
                <a:solidFill>
                  <a:srgbClr val="7030A0"/>
                </a:solidFill>
              </a:rPr>
              <a:t>The instructions and recommendations for teachers are shown in PURPLE text, like the text used here, so that they can be clearly identified as supplementary text. The activity slides have a grey background.</a:t>
            </a:r>
            <a:endParaRPr sz="1200">
              <a:solidFill>
                <a:srgbClr val="7030A0"/>
              </a:solidFill>
            </a:endParaRPr>
          </a:p>
          <a:p>
            <a:pPr marL="0" lvl="0" indent="0" algn="l" rtl="0">
              <a:lnSpc>
                <a:spcPct val="115000"/>
              </a:lnSpc>
              <a:spcBef>
                <a:spcPts val="1000"/>
              </a:spcBef>
              <a:spcAft>
                <a:spcPts val="0"/>
              </a:spcAft>
              <a:buNone/>
            </a:pPr>
            <a:r>
              <a:rPr lang="es-ES" sz="1200">
                <a:solidFill>
                  <a:srgbClr val="7030A0"/>
                </a:solidFill>
              </a:rPr>
              <a:t>We hope you find the content interesting and useful.</a:t>
            </a:r>
            <a:endParaRPr sz="1300" b="1">
              <a:solidFill>
                <a:srgbClr val="7030A0"/>
              </a:solidFill>
            </a:endParaRPr>
          </a:p>
          <a:p>
            <a:pPr marL="0" marR="0" lvl="0" indent="0" algn="l" rtl="0">
              <a:lnSpc>
                <a:spcPct val="100000"/>
              </a:lnSpc>
              <a:spcBef>
                <a:spcPts val="1000"/>
              </a:spcBef>
              <a:spcAft>
                <a:spcPts val="0"/>
              </a:spcAft>
              <a:buClr>
                <a:srgbClr val="000000"/>
              </a:buClr>
              <a:buSzPts val="1400"/>
              <a:buFont typeface="Arial"/>
              <a:buNone/>
            </a:pP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980000"/>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980000"/>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p:txBody>
      </p:sp>
      <p:sp>
        <p:nvSpPr>
          <p:cNvPr id="243" name="Google Shape;243;g3715292d5cd_0_6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10"/>
          <p:cNvSpPr txBox="1"/>
          <p:nvPr/>
        </p:nvSpPr>
        <p:spPr>
          <a:xfrm>
            <a:off x="2635625" y="2967326"/>
            <a:ext cx="3657600" cy="1083300"/>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How can this hypothesis be tested?</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What are the steps that have to be followed?</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How will the data be collected?</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25" name="Google Shape;425;p10"/>
          <p:cNvSpPr/>
          <p:nvPr/>
        </p:nvSpPr>
        <p:spPr>
          <a:xfrm>
            <a:off x="2604250" y="2967326"/>
            <a:ext cx="3688975" cy="1050218"/>
          </a:xfrm>
          <a:custGeom>
            <a:avLst/>
            <a:gdLst/>
            <a:ahLst/>
            <a:cxnLst/>
            <a:rect l="l" t="t" r="r" b="b"/>
            <a:pathLst>
              <a:path w="3688975" h="954744" extrusionOk="0">
                <a:moveTo>
                  <a:pt x="27365" y="27379"/>
                </a:moveTo>
                <a:cubicBezTo>
                  <a:pt x="76423" y="-29174"/>
                  <a:pt x="3500630" y="18333"/>
                  <a:pt x="3660122" y="27379"/>
                </a:cubicBezTo>
                <a:cubicBezTo>
                  <a:pt x="3753760" y="127164"/>
                  <a:pt x="3639234" y="638511"/>
                  <a:pt x="3660122" y="941591"/>
                </a:cubicBezTo>
                <a:cubicBezTo>
                  <a:pt x="2371558" y="1026162"/>
                  <a:pt x="775698" y="1004725"/>
                  <a:pt x="58588" y="944802"/>
                </a:cubicBezTo>
                <a:cubicBezTo>
                  <a:pt x="40196" y="630002"/>
                  <a:pt x="-15945" y="365552"/>
                  <a:pt x="27365" y="2737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26" name="Google Shape;426;p10"/>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27" name="Google Shape;427;p10"/>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2. Hypothesis:</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Plants that receive more sunlight will grow faster and taller than those that receive less light.</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28" name="Google Shape;428;p10"/>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29" name="Google Shape;429;p1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30" name="Google Shape;430;p1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1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6" name="Google Shape;436;p11"/>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3. Experimentation: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We need </a:t>
            </a:r>
            <a:r>
              <a:rPr lang="es-ES" sz="1400">
                <a:solidFill>
                  <a:schemeClr val="dk2"/>
                </a:solidFill>
                <a:highlight>
                  <a:srgbClr val="CBBFC3"/>
                </a:highlight>
                <a:latin typeface="Arial"/>
                <a:ea typeface="Arial"/>
                <a:cs typeface="Arial"/>
                <a:sym typeface="Arial"/>
              </a:rPr>
              <a:t>to design an experiment </a:t>
            </a:r>
            <a:r>
              <a:rPr lang="es-ES" sz="1400">
                <a:solidFill>
                  <a:schemeClr val="dk2"/>
                </a:solidFill>
                <a:latin typeface="Arial"/>
                <a:ea typeface="Arial"/>
                <a:cs typeface="Arial"/>
                <a:sym typeface="Arial"/>
              </a:rPr>
              <a:t>(methodology) to test the hypothesis.</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following </a:t>
            </a:r>
            <a:r>
              <a:rPr lang="es-ES" sz="1400">
                <a:solidFill>
                  <a:schemeClr val="dk2"/>
                </a:solidFill>
                <a:highlight>
                  <a:srgbClr val="CBBFC3"/>
                </a:highlight>
                <a:latin typeface="Arial"/>
                <a:ea typeface="Arial"/>
                <a:cs typeface="Arial"/>
                <a:sym typeface="Arial"/>
              </a:rPr>
              <a:t>material resources and spaces</a:t>
            </a:r>
            <a:r>
              <a:rPr lang="es-ES" sz="1400">
                <a:solidFill>
                  <a:schemeClr val="dk2"/>
                </a:solidFill>
                <a:latin typeface="Arial"/>
                <a:ea typeface="Arial"/>
                <a:cs typeface="Arial"/>
                <a:sym typeface="Arial"/>
              </a:rPr>
              <a:t> will be needed:</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3 identical pots with the same amount of soil.</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3 plants of the same type, at the same stage of growth.</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A ruler for measuring the plants' growth.</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Some water.</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Somewhere with access to sunlight, and somewhere shady.</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37" name="Google Shape;437;p11"/>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38" name="Google Shape;438;p1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39" name="Google Shape;439;p1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12"/>
          <p:cNvSpPr txBox="1"/>
          <p:nvPr/>
        </p:nvSpPr>
        <p:spPr>
          <a:xfrm>
            <a:off x="3083858" y="3436562"/>
            <a:ext cx="2774577" cy="458603"/>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What do these data mean?</a:t>
            </a:r>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45" name="Google Shape;445;p12"/>
          <p:cNvSpPr/>
          <p:nvPr/>
        </p:nvSpPr>
        <p:spPr>
          <a:xfrm>
            <a:off x="3083858" y="3436561"/>
            <a:ext cx="2774577" cy="458603"/>
          </a:xfrm>
          <a:custGeom>
            <a:avLst/>
            <a:gdLst/>
            <a:ahLst/>
            <a:cxnLst/>
            <a:rect l="l" t="t" r="r" b="b"/>
            <a:pathLst>
              <a:path w="2774577" h="458603" extrusionOk="0">
                <a:moveTo>
                  <a:pt x="20582" y="13151"/>
                </a:moveTo>
                <a:cubicBezTo>
                  <a:pt x="42808" y="-23595"/>
                  <a:pt x="2632411" y="10029"/>
                  <a:pt x="2752875" y="13151"/>
                </a:cubicBezTo>
                <a:cubicBezTo>
                  <a:pt x="2793843" y="57657"/>
                  <a:pt x="2749209" y="306770"/>
                  <a:pt x="2752875" y="452285"/>
                </a:cubicBezTo>
                <a:cubicBezTo>
                  <a:pt x="1973990" y="587328"/>
                  <a:pt x="1122335" y="296017"/>
                  <a:pt x="44065" y="453827"/>
                </a:cubicBezTo>
                <a:cubicBezTo>
                  <a:pt x="28933" y="299170"/>
                  <a:pt x="-16529" y="177709"/>
                  <a:pt x="20582" y="131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6" name="Google Shape;446;p12"/>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7" name="Google Shape;447;p12"/>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800"/>
              <a:buNone/>
            </a:pPr>
            <a:r>
              <a:rPr lang="es-ES" sz="1400">
                <a:solidFill>
                  <a:srgbClr val="C00000"/>
                </a:solidFill>
                <a:latin typeface="Arial"/>
                <a:ea typeface="Arial"/>
                <a:cs typeface="Arial"/>
                <a:sym typeface="Arial"/>
              </a:rPr>
              <a:t>3. Experimentation: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plants’ growth is measured every two days for two weeks.</a:t>
            </a:r>
            <a:r>
              <a:rPr lang="es-ES" sz="1400">
                <a:solidFill>
                  <a:schemeClr val="dk2"/>
                </a:solidFill>
                <a:highlight>
                  <a:srgbClr val="CBBFC3"/>
                </a:highlight>
                <a:latin typeface="Arial"/>
                <a:ea typeface="Arial"/>
                <a:cs typeface="Arial"/>
                <a:sym typeface="Arial"/>
              </a:rPr>
              <a:t>Los datos a recolectar pueden ser</a:t>
            </a:r>
            <a:r>
              <a:rPr lang="es-ES" sz="1400">
                <a:solidFill>
                  <a:schemeClr val="dk2"/>
                </a:solidFill>
                <a:latin typeface="Arial"/>
                <a:ea typeface="Arial"/>
                <a:cs typeface="Arial"/>
                <a:sym typeface="Arial"/>
              </a:rPr>
              <a:t>:</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height of the plant.</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number of new leaves.</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colour of the leaves (if any change is observed).</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48" name="Google Shape;448;p12"/>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49" name="Google Shape;449;p1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50" name="Google Shape;450;p1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3"/>
          <p:cNvSpPr txBox="1"/>
          <p:nvPr/>
        </p:nvSpPr>
        <p:spPr>
          <a:xfrm>
            <a:off x="3048000" y="4012334"/>
            <a:ext cx="2859741" cy="458603"/>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Was the hypothesis correct?</a:t>
            </a:r>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56" name="Google Shape;456;p13"/>
          <p:cNvSpPr/>
          <p:nvPr/>
        </p:nvSpPr>
        <p:spPr>
          <a:xfrm>
            <a:off x="3048000" y="4012333"/>
            <a:ext cx="2859741" cy="458603"/>
          </a:xfrm>
          <a:custGeom>
            <a:avLst/>
            <a:gdLst/>
            <a:ahLst/>
            <a:cxnLst/>
            <a:rect l="l" t="t" r="r" b="b"/>
            <a:pathLst>
              <a:path w="2859741" h="458603" extrusionOk="0">
                <a:moveTo>
                  <a:pt x="21214" y="13151"/>
                </a:moveTo>
                <a:cubicBezTo>
                  <a:pt x="46558" y="-22416"/>
                  <a:pt x="2701142" y="14652"/>
                  <a:pt x="2837373" y="13151"/>
                </a:cubicBezTo>
                <a:cubicBezTo>
                  <a:pt x="2888914" y="59663"/>
                  <a:pt x="2851090" y="306240"/>
                  <a:pt x="2837373" y="452285"/>
                </a:cubicBezTo>
                <a:cubicBezTo>
                  <a:pt x="2229611" y="587221"/>
                  <a:pt x="384942" y="296443"/>
                  <a:pt x="45418" y="453827"/>
                </a:cubicBezTo>
                <a:cubicBezTo>
                  <a:pt x="41825" y="305483"/>
                  <a:pt x="-32635" y="170553"/>
                  <a:pt x="21214" y="131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7" name="Google Shape;457;p13"/>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58" name="Google Shape;458;p13"/>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4. Analysis of results:</a:t>
            </a:r>
            <a:endParaRPr/>
          </a:p>
          <a:p>
            <a:pPr marL="0" lvl="0" indent="0" algn="l" rtl="0">
              <a:lnSpc>
                <a:spcPct val="115000"/>
              </a:lnSpc>
              <a:spcBef>
                <a:spcPts val="0"/>
              </a:spcBef>
              <a:spcAft>
                <a:spcPts val="0"/>
              </a:spcAft>
              <a:buSzPts val="1800"/>
              <a:buNone/>
            </a:pPr>
            <a:r>
              <a:rPr lang="es-ES" sz="1400">
                <a:solidFill>
                  <a:schemeClr val="dk2"/>
                </a:solidFill>
                <a:highlight>
                  <a:srgbClr val="CBBFC3"/>
                </a:highlight>
                <a:latin typeface="Arial"/>
                <a:ea typeface="Arial"/>
                <a:cs typeface="Arial"/>
                <a:sym typeface="Arial"/>
              </a:rPr>
              <a:t>The data are recorded </a:t>
            </a:r>
            <a:r>
              <a:rPr lang="es-ES" sz="1400">
                <a:solidFill>
                  <a:schemeClr val="dk2"/>
                </a:solidFill>
                <a:latin typeface="Arial"/>
                <a:ea typeface="Arial"/>
                <a:cs typeface="Arial"/>
                <a:sym typeface="Arial"/>
              </a:rPr>
              <a:t>in tables and graphs to show differences in growth between plants exposed to different levels of sunlight.</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data may show that:</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plant with lots of light grows faster and taller.</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plant with not much light grows, but more slowly and it's smaller.</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plant in total darkness or under artificial light does not grow or grows very little, and may show signs of stress, such as yellowing leaves.</a:t>
            </a:r>
            <a:endParaRPr sz="1400">
              <a:solidFill>
                <a:schemeClr val="dk2"/>
              </a:solidFill>
              <a:latin typeface="Arial"/>
              <a:ea typeface="Arial"/>
              <a:cs typeface="Arial"/>
              <a:sym typeface="Arial"/>
            </a:endParaRPr>
          </a:p>
          <a:p>
            <a:pPr marL="457200" lvl="0" indent="0" algn="l" rtl="0">
              <a:lnSpc>
                <a:spcPct val="115000"/>
              </a:lnSpc>
              <a:spcBef>
                <a:spcPts val="0"/>
              </a:spcBef>
              <a:spcAft>
                <a:spcPts val="0"/>
              </a:spcAft>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59" name="Google Shape;459;p13"/>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60" name="Google Shape;460;p1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61" name="Google Shape;461;p1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4"/>
          <p:cNvSpPr txBox="1"/>
          <p:nvPr/>
        </p:nvSpPr>
        <p:spPr>
          <a:xfrm>
            <a:off x="2505634" y="3353430"/>
            <a:ext cx="3868271" cy="976524"/>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What can we do with these results?</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Can the scientific community use them for other research?</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67" name="Google Shape;467;p14"/>
          <p:cNvSpPr/>
          <p:nvPr/>
        </p:nvSpPr>
        <p:spPr>
          <a:xfrm>
            <a:off x="2505634" y="3353428"/>
            <a:ext cx="3868271" cy="976524"/>
          </a:xfrm>
          <a:custGeom>
            <a:avLst/>
            <a:gdLst/>
            <a:ahLst/>
            <a:cxnLst/>
            <a:rect l="l" t="t" r="r" b="b"/>
            <a:pathLst>
              <a:path w="3868271" h="976524" extrusionOk="0">
                <a:moveTo>
                  <a:pt x="28695" y="28004"/>
                </a:moveTo>
                <a:cubicBezTo>
                  <a:pt x="73930" y="-33718"/>
                  <a:pt x="3664821" y="21083"/>
                  <a:pt x="3838015" y="28004"/>
                </a:cubicBezTo>
                <a:cubicBezTo>
                  <a:pt x="3944506" y="132075"/>
                  <a:pt x="3819946" y="652998"/>
                  <a:pt x="3838015" y="963071"/>
                </a:cubicBezTo>
                <a:cubicBezTo>
                  <a:pt x="2512439" y="1026339"/>
                  <a:pt x="804166" y="1079841"/>
                  <a:pt x="61435" y="966356"/>
                </a:cubicBezTo>
                <a:cubicBezTo>
                  <a:pt x="49227" y="647988"/>
                  <a:pt x="-27145" y="369317"/>
                  <a:pt x="28695" y="2800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8" name="Google Shape;468;p1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69" name="Google Shape;469;p14"/>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5. Conclusion: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Depending on the results obtained, </a:t>
            </a:r>
            <a:r>
              <a:rPr lang="es-ES" sz="1400">
                <a:solidFill>
                  <a:schemeClr val="dk2"/>
                </a:solidFill>
                <a:highlight>
                  <a:srgbClr val="CBBFC3"/>
                </a:highlight>
                <a:latin typeface="Arial"/>
                <a:ea typeface="Arial"/>
                <a:cs typeface="Arial"/>
                <a:sym typeface="Arial"/>
              </a:rPr>
              <a:t>we can conclude whether the hypothesis was correct </a:t>
            </a:r>
            <a:r>
              <a:rPr lang="es-ES" sz="1400">
                <a:solidFill>
                  <a:schemeClr val="dk2"/>
                </a:solidFill>
                <a:latin typeface="Arial"/>
                <a:ea typeface="Arial"/>
                <a:cs typeface="Arial"/>
                <a:sym typeface="Arial"/>
              </a:rPr>
              <a:t>or incorrect (or whether the experiment needs to be repeated under other conditions).</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In this case, we can conclude that sunlight is essential for optimal plant growth and that plants that receive more light grow more quickly.</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70" name="Google Shape;470;p14"/>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71" name="Google Shape;471;p1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72" name="Google Shape;472;p1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1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78" name="Google Shape;478;p15"/>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6. Communication of Results:</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conclusions and methodologies used can be presented in the form of a </a:t>
            </a:r>
            <a:r>
              <a:rPr lang="es-ES" sz="1400">
                <a:solidFill>
                  <a:schemeClr val="dk2"/>
                </a:solidFill>
                <a:highlight>
                  <a:srgbClr val="CBBFC3"/>
                </a:highlight>
                <a:latin typeface="Arial"/>
                <a:ea typeface="Arial"/>
                <a:cs typeface="Arial"/>
                <a:sym typeface="Arial"/>
              </a:rPr>
              <a:t>report, article or presentation.</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This must include:</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initial question.</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hypothesis.</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procedure.</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data collected (with graphs or as clearly as possible).</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conclusions.</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79" name="Google Shape;479;p15"/>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80" name="Google Shape;480;p15"/>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81" name="Google Shape;481;p1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16"/>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87" name="Google Shape;487;p16"/>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For the next session, ask them to observe their surroundings again, and identify possible problems that they want to work on in their project. The idea is that based on the information so far, they will be more open-minded and look at their surroundings from a different perspective. In the next session, the final idea for the research project will be chosen, and its feasibility will be evaluated.</a:t>
            </a:r>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p:txBody>
      </p:sp>
      <p:sp>
        <p:nvSpPr>
          <p:cNvPr id="488" name="Google Shape;488;p16"/>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7030A0"/>
                </a:solidFill>
              </a:rPr>
              <a:t>4.2</a:t>
            </a:r>
            <a:r>
              <a:rPr lang="es-ES" sz="2000" b="0" i="0" u="none" strike="noStrike" cap="none">
                <a:solidFill>
                  <a:srgbClr val="7030A0"/>
                </a:solidFill>
                <a:latin typeface="Arial"/>
                <a:ea typeface="Arial"/>
                <a:cs typeface="Arial"/>
                <a:sym typeface="Arial"/>
              </a:rPr>
              <a:t>. </a:t>
            </a:r>
            <a:r>
              <a:rPr lang="es-ES" sz="2000" i="1">
                <a:solidFill>
                  <a:srgbClr val="7030A0"/>
                </a:solidFill>
              </a:rPr>
              <a:t>Saving my territory…</a:t>
            </a:r>
            <a:endParaRPr sz="2000" b="0" i="1"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3200"/>
              <a:buFont typeface="Roboto"/>
              <a:buNone/>
            </a:pPr>
            <a:endParaRPr sz="2000" b="0" i="0" u="none" strike="noStrike" cap="none">
              <a:solidFill>
                <a:srgbClr val="7030A0"/>
              </a:solidFill>
              <a:latin typeface="Arial"/>
              <a:ea typeface="Arial"/>
              <a:cs typeface="Arial"/>
              <a:sym typeface="Arial"/>
            </a:endParaRPr>
          </a:p>
        </p:txBody>
      </p:sp>
      <p:sp>
        <p:nvSpPr>
          <p:cNvPr id="489" name="Google Shape;489;p16"/>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7030A0"/>
                </a:solidFill>
              </a:rPr>
              <a:t>Applying the scientific method</a:t>
            </a:r>
            <a:endParaRPr>
              <a:solidFill>
                <a:srgbClr val="7030A0"/>
              </a:solidFill>
            </a:endParaRPr>
          </a:p>
        </p:txBody>
      </p:sp>
      <p:sp>
        <p:nvSpPr>
          <p:cNvPr id="490" name="Google Shape;490;p1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17"/>
          <p:cNvSpPr/>
          <p:nvPr/>
        </p:nvSpPr>
        <p:spPr>
          <a:xfrm>
            <a:off x="137269" y="687690"/>
            <a:ext cx="8791355" cy="4092128"/>
          </a:xfrm>
          <a:custGeom>
            <a:avLst/>
            <a:gdLst/>
            <a:ahLst/>
            <a:cxnLst/>
            <a:rect l="l" t="t" r="r" b="b"/>
            <a:pathLst>
              <a:path w="8791355" h="4092128" fill="none" extrusionOk="0">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96" name="Google Shape;496;p17"/>
          <p:cNvSpPr txBox="1"/>
          <p:nvPr/>
        </p:nvSpPr>
        <p:spPr>
          <a:xfrm>
            <a:off x="2333715" y="3836357"/>
            <a:ext cx="3291851" cy="652122"/>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Write a list of proposals/problems you see in your surroundings</a:t>
            </a:r>
            <a:endParaRPr/>
          </a:p>
        </p:txBody>
      </p:sp>
      <p:sp>
        <p:nvSpPr>
          <p:cNvPr id="497" name="Google Shape;497;p17"/>
          <p:cNvSpPr txBox="1"/>
          <p:nvPr/>
        </p:nvSpPr>
        <p:spPr>
          <a:xfrm>
            <a:off x="3762667" y="3251785"/>
            <a:ext cx="2531114" cy="447252"/>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Consider possible solutions</a:t>
            </a:r>
            <a:endParaRPr/>
          </a:p>
          <a:p>
            <a:pPr marL="0" marR="0" lvl="0" indent="0" algn="r" rtl="0">
              <a:lnSpc>
                <a:spcPct val="115000"/>
              </a:lnSpc>
              <a:spcBef>
                <a:spcPts val="0"/>
              </a:spcBef>
              <a:spcAft>
                <a:spcPts val="0"/>
              </a:spcAft>
              <a:buClr>
                <a:schemeClr val="lt2"/>
              </a:buClr>
              <a:buSzPts val="1800"/>
              <a:buFont typeface="Roboto"/>
              <a:buNone/>
            </a:pPr>
            <a:r>
              <a:rPr lang="es-ES" sz="1400" b="0" i="0" u="none" strike="noStrike" cap="none">
                <a:solidFill>
                  <a:schemeClr val="dk2"/>
                </a:solidFill>
                <a:latin typeface="Arial"/>
                <a:ea typeface="Arial"/>
                <a:cs typeface="Arial"/>
                <a:sym typeface="Arial"/>
              </a:rPr>
              <a:t> </a:t>
            </a:r>
            <a:endParaRPr/>
          </a:p>
        </p:txBody>
      </p:sp>
      <p:sp>
        <p:nvSpPr>
          <p:cNvPr id="498" name="Google Shape;498;p17"/>
          <p:cNvSpPr txBox="1"/>
          <p:nvPr/>
        </p:nvSpPr>
        <p:spPr>
          <a:xfrm>
            <a:off x="4139630" y="2478927"/>
            <a:ext cx="2894276" cy="602476"/>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Explain how these solutions could be carried out</a:t>
            </a:r>
            <a:endParaRPr/>
          </a:p>
          <a:p>
            <a:pPr marL="0" marR="0" lvl="0" indent="0" algn="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99" name="Google Shape;499;p17"/>
          <p:cNvSpPr txBox="1"/>
          <p:nvPr/>
        </p:nvSpPr>
        <p:spPr>
          <a:xfrm>
            <a:off x="4531008" y="1701022"/>
            <a:ext cx="3241933" cy="652122"/>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Explain the pros and cons of each proposed solution</a:t>
            </a:r>
            <a:endParaRPr/>
          </a:p>
          <a:p>
            <a:pPr marL="0" marR="0" lvl="0" indent="0" algn="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500" name="Google Shape;500;p17"/>
          <p:cNvSpPr/>
          <p:nvPr/>
        </p:nvSpPr>
        <p:spPr>
          <a:xfrm>
            <a:off x="2297934" y="3815030"/>
            <a:ext cx="3327633" cy="673450"/>
          </a:xfrm>
          <a:custGeom>
            <a:avLst/>
            <a:gdLst/>
            <a:ahLst/>
            <a:cxnLst/>
            <a:rect l="l" t="t" r="r" b="b"/>
            <a:pathLst>
              <a:path w="3327633" h="673450" extrusionOk="0">
                <a:moveTo>
                  <a:pt x="24685" y="19312"/>
                </a:moveTo>
                <a:cubicBezTo>
                  <a:pt x="57386" y="-28088"/>
                  <a:pt x="3142824" y="19276"/>
                  <a:pt x="3301606" y="19312"/>
                </a:cubicBezTo>
                <a:cubicBezTo>
                  <a:pt x="3372795" y="88912"/>
                  <a:pt x="3313369" y="449741"/>
                  <a:pt x="3301606" y="664172"/>
                </a:cubicBezTo>
                <a:cubicBezTo>
                  <a:pt x="1936776" y="799724"/>
                  <a:pt x="1021448" y="508566"/>
                  <a:pt x="52849" y="666437"/>
                </a:cubicBezTo>
                <a:cubicBezTo>
                  <a:pt x="29158" y="438522"/>
                  <a:pt x="-13468" y="261390"/>
                  <a:pt x="24685" y="1931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1" name="Google Shape;501;p17"/>
          <p:cNvSpPr/>
          <p:nvPr/>
        </p:nvSpPr>
        <p:spPr>
          <a:xfrm>
            <a:off x="4154571" y="2449256"/>
            <a:ext cx="2894275" cy="655011"/>
          </a:xfrm>
          <a:custGeom>
            <a:avLst/>
            <a:gdLst/>
            <a:ahLst/>
            <a:cxnLst/>
            <a:rect l="l" t="t" r="r" b="b"/>
            <a:pathLst>
              <a:path w="2894275" h="655011" extrusionOk="0">
                <a:moveTo>
                  <a:pt x="21470" y="18783"/>
                </a:moveTo>
                <a:cubicBezTo>
                  <a:pt x="59158" y="-20702"/>
                  <a:pt x="2736056" y="16873"/>
                  <a:pt x="2871637" y="18783"/>
                </a:cubicBezTo>
                <a:cubicBezTo>
                  <a:pt x="2929593" y="84983"/>
                  <a:pt x="2863087" y="437970"/>
                  <a:pt x="2871637" y="645987"/>
                </a:cubicBezTo>
                <a:cubicBezTo>
                  <a:pt x="1897457" y="674879"/>
                  <a:pt x="611596" y="677134"/>
                  <a:pt x="45966" y="648190"/>
                </a:cubicBezTo>
                <a:cubicBezTo>
                  <a:pt x="23004" y="426559"/>
                  <a:pt x="238" y="258435"/>
                  <a:pt x="21470" y="18783"/>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2" name="Google Shape;502;p17"/>
          <p:cNvSpPr/>
          <p:nvPr/>
        </p:nvSpPr>
        <p:spPr>
          <a:xfrm>
            <a:off x="3762667" y="3251785"/>
            <a:ext cx="2566035" cy="443449"/>
          </a:xfrm>
          <a:custGeom>
            <a:avLst/>
            <a:gdLst/>
            <a:ahLst/>
            <a:cxnLst/>
            <a:rect l="l" t="t" r="r" b="b"/>
            <a:pathLst>
              <a:path w="2566035" h="443449" extrusionOk="0">
                <a:moveTo>
                  <a:pt x="19035" y="12716"/>
                </a:moveTo>
                <a:cubicBezTo>
                  <a:pt x="44075" y="-19606"/>
                  <a:pt x="2425209" y="13077"/>
                  <a:pt x="2545965" y="12716"/>
                </a:cubicBezTo>
                <a:cubicBezTo>
                  <a:pt x="2579048" y="54678"/>
                  <a:pt x="2548271" y="296416"/>
                  <a:pt x="2545965" y="437340"/>
                </a:cubicBezTo>
                <a:cubicBezTo>
                  <a:pt x="2068359" y="572224"/>
                  <a:pt x="398050" y="281422"/>
                  <a:pt x="40753" y="438831"/>
                </a:cubicBezTo>
                <a:cubicBezTo>
                  <a:pt x="28300" y="290477"/>
                  <a:pt x="-8062" y="174880"/>
                  <a:pt x="19035" y="1271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3" name="Google Shape;503;p17"/>
          <p:cNvSpPr/>
          <p:nvPr/>
        </p:nvSpPr>
        <p:spPr>
          <a:xfrm>
            <a:off x="4538298" y="1697219"/>
            <a:ext cx="3214244" cy="652122"/>
          </a:xfrm>
          <a:custGeom>
            <a:avLst/>
            <a:gdLst/>
            <a:ahLst/>
            <a:cxnLst/>
            <a:rect l="l" t="t" r="r" b="b"/>
            <a:pathLst>
              <a:path w="3214244" h="652122" extrusionOk="0">
                <a:moveTo>
                  <a:pt x="23844" y="18701"/>
                </a:moveTo>
                <a:cubicBezTo>
                  <a:pt x="58270" y="-25425"/>
                  <a:pt x="3057362" y="10526"/>
                  <a:pt x="3189104" y="18701"/>
                </a:cubicBezTo>
                <a:cubicBezTo>
                  <a:pt x="3244047" y="83171"/>
                  <a:pt x="3213733" y="435074"/>
                  <a:pt x="3189104" y="643138"/>
                </a:cubicBezTo>
                <a:cubicBezTo>
                  <a:pt x="2549813" y="778185"/>
                  <a:pt x="784448" y="487622"/>
                  <a:pt x="51048" y="645331"/>
                </a:cubicBezTo>
                <a:cubicBezTo>
                  <a:pt x="29138" y="425199"/>
                  <a:pt x="-24289" y="247687"/>
                  <a:pt x="23844" y="1870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4" name="Google Shape;504;p17"/>
          <p:cNvSpPr/>
          <p:nvPr/>
        </p:nvSpPr>
        <p:spPr>
          <a:xfrm rot="-331623" flipH="1">
            <a:off x="1489071" y="1320067"/>
            <a:ext cx="2328653" cy="1892264"/>
          </a:xfrm>
          <a:prstGeom prst="wedgeEllipseCallout">
            <a:avLst>
              <a:gd name="adj1" fmla="val 59901"/>
              <a:gd name="adj2" fmla="val 30413"/>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505" name="Google Shape;505;p17"/>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Saving my territory…</a:t>
            </a:r>
            <a:endParaRPr sz="20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3200"/>
              <a:buFont typeface="Roboto"/>
              <a:buNone/>
            </a:pPr>
            <a:endParaRPr sz="2000" b="0" i="0" u="none" strike="noStrike" cap="none">
              <a:solidFill>
                <a:srgbClr val="C00000"/>
              </a:solidFill>
              <a:latin typeface="Arial"/>
              <a:ea typeface="Arial"/>
              <a:cs typeface="Arial"/>
              <a:sym typeface="Arial"/>
            </a:endParaRPr>
          </a:p>
        </p:txBody>
      </p:sp>
      <p:grpSp>
        <p:nvGrpSpPr>
          <p:cNvPr id="506" name="Google Shape;506;p17"/>
          <p:cNvGrpSpPr/>
          <p:nvPr/>
        </p:nvGrpSpPr>
        <p:grpSpPr>
          <a:xfrm>
            <a:off x="4963939" y="1843639"/>
            <a:ext cx="3632894" cy="2707249"/>
            <a:chOff x="3554232" y="922047"/>
            <a:chExt cx="4870229" cy="3629316"/>
          </a:xfrm>
        </p:grpSpPr>
        <p:cxnSp>
          <p:nvCxnSpPr>
            <p:cNvPr id="507" name="Google Shape;507;p17"/>
            <p:cNvCxnSpPr/>
            <p:nvPr/>
          </p:nvCxnSpPr>
          <p:spPr>
            <a:xfrm rot="10800000" flipH="1">
              <a:off x="3554232" y="3644123"/>
              <a:ext cx="1944084" cy="907240"/>
            </a:xfrm>
            <a:prstGeom prst="bentConnector3">
              <a:avLst>
                <a:gd name="adj1" fmla="val 50000"/>
              </a:avLst>
            </a:prstGeom>
            <a:noFill/>
            <a:ln w="9525" cap="flat" cmpd="sng">
              <a:solidFill>
                <a:srgbClr val="C00000"/>
              </a:solidFill>
              <a:prstDash val="solid"/>
              <a:round/>
              <a:headEnd type="none" w="sm" len="sm"/>
              <a:tailEnd type="none" w="sm" len="sm"/>
            </a:ln>
          </p:spPr>
        </p:cxnSp>
        <p:cxnSp>
          <p:nvCxnSpPr>
            <p:cNvPr id="508" name="Google Shape;508;p17"/>
            <p:cNvCxnSpPr/>
            <p:nvPr/>
          </p:nvCxnSpPr>
          <p:spPr>
            <a:xfrm rot="10800000" flipH="1">
              <a:off x="4526274" y="2736883"/>
              <a:ext cx="1944084" cy="907240"/>
            </a:xfrm>
            <a:prstGeom prst="bentConnector3">
              <a:avLst>
                <a:gd name="adj1" fmla="val 50000"/>
              </a:avLst>
            </a:prstGeom>
            <a:noFill/>
            <a:ln w="9525" cap="flat" cmpd="sng">
              <a:solidFill>
                <a:srgbClr val="C00000"/>
              </a:solidFill>
              <a:prstDash val="solid"/>
              <a:round/>
              <a:headEnd type="none" w="sm" len="sm"/>
              <a:tailEnd type="none" w="sm" len="sm"/>
            </a:ln>
          </p:spPr>
        </p:cxnSp>
        <p:cxnSp>
          <p:nvCxnSpPr>
            <p:cNvPr id="509" name="Google Shape;509;p17"/>
            <p:cNvCxnSpPr/>
            <p:nvPr/>
          </p:nvCxnSpPr>
          <p:spPr>
            <a:xfrm rot="10800000" flipH="1">
              <a:off x="5508335" y="1828177"/>
              <a:ext cx="1944084" cy="907240"/>
            </a:xfrm>
            <a:prstGeom prst="bentConnector3">
              <a:avLst>
                <a:gd name="adj1" fmla="val 50000"/>
              </a:avLst>
            </a:prstGeom>
            <a:noFill/>
            <a:ln w="9525" cap="flat" cmpd="sng">
              <a:solidFill>
                <a:srgbClr val="C00000"/>
              </a:solidFill>
              <a:prstDash val="solid"/>
              <a:round/>
              <a:headEnd type="none" w="sm" len="sm"/>
              <a:tailEnd type="none" w="sm" len="sm"/>
            </a:ln>
          </p:spPr>
        </p:cxnSp>
        <p:cxnSp>
          <p:nvCxnSpPr>
            <p:cNvPr id="510" name="Google Shape;510;p17"/>
            <p:cNvCxnSpPr/>
            <p:nvPr/>
          </p:nvCxnSpPr>
          <p:spPr>
            <a:xfrm rot="10800000" flipH="1">
              <a:off x="6480377" y="922047"/>
              <a:ext cx="1944084" cy="907240"/>
            </a:xfrm>
            <a:prstGeom prst="bentConnector3">
              <a:avLst>
                <a:gd name="adj1" fmla="val 50000"/>
              </a:avLst>
            </a:prstGeom>
            <a:noFill/>
            <a:ln w="9525" cap="flat" cmpd="sng">
              <a:solidFill>
                <a:srgbClr val="C00000"/>
              </a:solidFill>
              <a:prstDash val="solid"/>
              <a:round/>
              <a:headEnd type="none" w="sm" len="sm"/>
              <a:tailEnd type="triangle" w="med" len="med"/>
            </a:ln>
          </p:spPr>
        </p:cxnSp>
      </p:grpSp>
      <p:sp>
        <p:nvSpPr>
          <p:cNvPr id="511" name="Google Shape;511;p17"/>
          <p:cNvSpPr txBox="1"/>
          <p:nvPr/>
        </p:nvSpPr>
        <p:spPr>
          <a:xfrm>
            <a:off x="3198424" y="3216990"/>
            <a:ext cx="636962" cy="478244"/>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2</a:t>
            </a:r>
            <a:endParaRPr/>
          </a:p>
        </p:txBody>
      </p:sp>
      <p:sp>
        <p:nvSpPr>
          <p:cNvPr id="512" name="Google Shape;512;p17"/>
          <p:cNvSpPr txBox="1"/>
          <p:nvPr/>
        </p:nvSpPr>
        <p:spPr>
          <a:xfrm>
            <a:off x="1792803" y="3910014"/>
            <a:ext cx="636962" cy="504808"/>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1</a:t>
            </a:r>
            <a:endParaRPr/>
          </a:p>
        </p:txBody>
      </p:sp>
      <p:sp>
        <p:nvSpPr>
          <p:cNvPr id="513" name="Google Shape;513;p17"/>
          <p:cNvSpPr txBox="1"/>
          <p:nvPr/>
        </p:nvSpPr>
        <p:spPr>
          <a:xfrm>
            <a:off x="3631816" y="2537124"/>
            <a:ext cx="636962" cy="475208"/>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3</a:t>
            </a:r>
            <a:endParaRPr/>
          </a:p>
        </p:txBody>
      </p:sp>
      <p:sp>
        <p:nvSpPr>
          <p:cNvPr id="514" name="Google Shape;514;p17"/>
          <p:cNvSpPr txBox="1"/>
          <p:nvPr/>
        </p:nvSpPr>
        <p:spPr>
          <a:xfrm>
            <a:off x="3988592" y="1723615"/>
            <a:ext cx="636962" cy="50101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4</a:t>
            </a:r>
            <a:endParaRPr/>
          </a:p>
        </p:txBody>
      </p:sp>
      <p:sp>
        <p:nvSpPr>
          <p:cNvPr id="515" name="Google Shape;515;p17"/>
          <p:cNvSpPr txBox="1"/>
          <p:nvPr/>
        </p:nvSpPr>
        <p:spPr>
          <a:xfrm>
            <a:off x="1661525" y="1423400"/>
            <a:ext cx="2100900" cy="16479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dirty="0" err="1">
                <a:solidFill>
                  <a:schemeClr val="dk2"/>
                </a:solidFill>
              </a:rPr>
              <a:t>For</a:t>
            </a:r>
            <a:r>
              <a:rPr lang="es-ES" dirty="0">
                <a:solidFill>
                  <a:schemeClr val="dk2"/>
                </a:solidFill>
              </a:rPr>
              <a:t> </a:t>
            </a:r>
            <a:r>
              <a:rPr lang="es-ES" dirty="0" err="1">
                <a:solidFill>
                  <a:schemeClr val="dk2"/>
                </a:solidFill>
              </a:rPr>
              <a:t>the</a:t>
            </a:r>
            <a:r>
              <a:rPr lang="es-ES" dirty="0">
                <a:solidFill>
                  <a:schemeClr val="dk2"/>
                </a:solidFill>
              </a:rPr>
              <a:t> </a:t>
            </a:r>
            <a:r>
              <a:rPr lang="es-ES" dirty="0" err="1">
                <a:solidFill>
                  <a:schemeClr val="dk2"/>
                </a:solidFill>
              </a:rPr>
              <a:t>next</a:t>
            </a:r>
            <a:r>
              <a:rPr lang="es-ES" dirty="0">
                <a:solidFill>
                  <a:schemeClr val="dk2"/>
                </a:solidFill>
              </a:rPr>
              <a:t> </a:t>
            </a:r>
            <a:br>
              <a:rPr lang="es-ES" dirty="0">
                <a:solidFill>
                  <a:schemeClr val="dk2"/>
                </a:solidFill>
              </a:rPr>
            </a:br>
            <a:r>
              <a:rPr lang="es-ES" dirty="0" err="1">
                <a:solidFill>
                  <a:schemeClr val="dk2"/>
                </a:solidFill>
              </a:rPr>
              <a:t>session</a:t>
            </a:r>
            <a:r>
              <a:rPr lang="es-ES" dirty="0">
                <a:solidFill>
                  <a:schemeClr val="dk2"/>
                </a:solidFill>
              </a:rPr>
              <a:t>, look at </a:t>
            </a:r>
            <a:r>
              <a:rPr lang="es-ES" dirty="0" err="1">
                <a:solidFill>
                  <a:schemeClr val="dk2"/>
                </a:solidFill>
              </a:rPr>
              <a:t>your</a:t>
            </a:r>
            <a:r>
              <a:rPr lang="es-ES" dirty="0">
                <a:solidFill>
                  <a:schemeClr val="dk2"/>
                </a:solidFill>
              </a:rPr>
              <a:t> </a:t>
            </a:r>
            <a:r>
              <a:rPr lang="es-ES" dirty="0" err="1">
                <a:solidFill>
                  <a:schemeClr val="dk2"/>
                </a:solidFill>
              </a:rPr>
              <a:t>surroundings</a:t>
            </a:r>
            <a:r>
              <a:rPr lang="es-ES" dirty="0">
                <a:solidFill>
                  <a:schemeClr val="dk2"/>
                </a:solidFill>
              </a:rPr>
              <a:t> </a:t>
            </a:r>
            <a:r>
              <a:rPr lang="es-ES" dirty="0" err="1">
                <a:solidFill>
                  <a:schemeClr val="dk2"/>
                </a:solidFill>
              </a:rPr>
              <a:t>again</a:t>
            </a:r>
            <a:r>
              <a:rPr lang="es-ES" dirty="0">
                <a:solidFill>
                  <a:schemeClr val="dk2"/>
                </a:solidFill>
              </a:rPr>
              <a:t> and </a:t>
            </a:r>
            <a:r>
              <a:rPr lang="es-ES" dirty="0" err="1">
                <a:solidFill>
                  <a:schemeClr val="dk2"/>
                </a:solidFill>
              </a:rPr>
              <a:t>choose</a:t>
            </a:r>
            <a:r>
              <a:rPr lang="es-ES" dirty="0">
                <a:solidFill>
                  <a:schemeClr val="dk2"/>
                </a:solidFill>
              </a:rPr>
              <a:t> a </a:t>
            </a:r>
            <a:r>
              <a:rPr lang="es-ES" dirty="0" err="1">
                <a:solidFill>
                  <a:schemeClr val="dk2"/>
                </a:solidFill>
              </a:rPr>
              <a:t>problem</a:t>
            </a:r>
            <a:r>
              <a:rPr lang="es-ES" dirty="0">
                <a:solidFill>
                  <a:schemeClr val="dk2"/>
                </a:solidFill>
              </a:rPr>
              <a:t> </a:t>
            </a:r>
            <a:r>
              <a:rPr lang="es-ES" dirty="0" err="1">
                <a:solidFill>
                  <a:schemeClr val="dk2"/>
                </a:solidFill>
              </a:rPr>
              <a:t>for</a:t>
            </a:r>
            <a:r>
              <a:rPr lang="es-ES" dirty="0">
                <a:solidFill>
                  <a:schemeClr val="dk2"/>
                </a:solidFill>
              </a:rPr>
              <a:t> </a:t>
            </a:r>
            <a:r>
              <a:rPr lang="es-ES" dirty="0" err="1">
                <a:solidFill>
                  <a:schemeClr val="dk2"/>
                </a:solidFill>
              </a:rPr>
              <a:t>undertaking</a:t>
            </a:r>
            <a:r>
              <a:rPr lang="es-ES" dirty="0">
                <a:solidFill>
                  <a:schemeClr val="dk2"/>
                </a:solidFill>
              </a:rPr>
              <a:t> </a:t>
            </a:r>
            <a:r>
              <a:rPr lang="es-ES" dirty="0" err="1">
                <a:solidFill>
                  <a:schemeClr val="dk2"/>
                </a:solidFill>
              </a:rPr>
              <a:t>your</a:t>
            </a:r>
            <a:r>
              <a:rPr lang="es-ES" dirty="0">
                <a:solidFill>
                  <a:schemeClr val="dk2"/>
                </a:solidFill>
              </a:rPr>
              <a:t> </a:t>
            </a:r>
            <a:r>
              <a:rPr lang="es-ES" dirty="0" err="1">
                <a:solidFill>
                  <a:schemeClr val="dk2"/>
                </a:solidFill>
              </a:rPr>
              <a:t>research</a:t>
            </a:r>
            <a:r>
              <a:rPr lang="es-ES" dirty="0">
                <a:solidFill>
                  <a:schemeClr val="dk2"/>
                </a:solidFill>
              </a:rPr>
              <a:t> </a:t>
            </a:r>
            <a:r>
              <a:rPr lang="es-ES" dirty="0" err="1">
                <a:solidFill>
                  <a:schemeClr val="dk2"/>
                </a:solidFill>
              </a:rPr>
              <a:t>project</a:t>
            </a:r>
            <a:r>
              <a:rPr lang="es-ES" sz="1400" b="0" i="0" u="none" strike="noStrike" cap="none" dirty="0">
                <a:solidFill>
                  <a:schemeClr val="dk2"/>
                </a:solidFill>
                <a:latin typeface="Arial"/>
                <a:ea typeface="Arial"/>
                <a:cs typeface="Arial"/>
                <a:sym typeface="Arial"/>
              </a:rPr>
              <a:t>.</a:t>
            </a:r>
            <a:endParaRPr dirty="0"/>
          </a:p>
          <a:p>
            <a:pPr marL="0" marR="0" lvl="0" indent="0" algn="ctr" rtl="0">
              <a:lnSpc>
                <a:spcPct val="115000"/>
              </a:lnSpc>
              <a:spcBef>
                <a:spcPts val="0"/>
              </a:spcBef>
              <a:spcAft>
                <a:spcPts val="0"/>
              </a:spcAft>
              <a:buClr>
                <a:schemeClr val="lt2"/>
              </a:buClr>
              <a:buSzPts val="1800"/>
              <a:buFont typeface="Roboto"/>
              <a:buNone/>
            </a:pPr>
            <a:endParaRPr sz="1400" b="0" i="0" u="none" strike="noStrike" cap="none" dirty="0">
              <a:solidFill>
                <a:schemeClr val="dk2"/>
              </a:solidFill>
              <a:latin typeface="Arial"/>
              <a:ea typeface="Arial"/>
              <a:cs typeface="Arial"/>
              <a:sym typeface="Arial"/>
            </a:endParaRPr>
          </a:p>
        </p:txBody>
      </p:sp>
      <p:grpSp>
        <p:nvGrpSpPr>
          <p:cNvPr id="516" name="Google Shape;516;p17"/>
          <p:cNvGrpSpPr/>
          <p:nvPr/>
        </p:nvGrpSpPr>
        <p:grpSpPr>
          <a:xfrm>
            <a:off x="520574" y="2478927"/>
            <a:ext cx="821230" cy="2113369"/>
            <a:chOff x="450718" y="3715931"/>
            <a:chExt cx="894911" cy="2302979"/>
          </a:xfrm>
        </p:grpSpPr>
        <p:sp>
          <p:nvSpPr>
            <p:cNvPr id="517" name="Google Shape;517;p17"/>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8" name="Google Shape;518;p17"/>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9" name="Google Shape;519;p17"/>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0" name="Google Shape;520;p17"/>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1" name="Google Shape;521;p17"/>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2" name="Google Shape;522;p17"/>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23" name="Google Shape;523;p17"/>
            <p:cNvGrpSpPr/>
            <p:nvPr/>
          </p:nvGrpSpPr>
          <p:grpSpPr>
            <a:xfrm>
              <a:off x="771529" y="4909052"/>
              <a:ext cx="266446" cy="274938"/>
              <a:chOff x="771529" y="4909052"/>
              <a:chExt cx="266446" cy="274938"/>
            </a:xfrm>
          </p:grpSpPr>
          <p:sp>
            <p:nvSpPr>
              <p:cNvPr id="524" name="Google Shape;524;p17"/>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5" name="Google Shape;525;p17"/>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6" name="Google Shape;526;p17"/>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7" name="Google Shape;527;p17"/>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8" name="Google Shape;528;p17"/>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9" name="Google Shape;529;p17"/>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30" name="Google Shape;530;p17"/>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1" name="Google Shape;531;p17"/>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2" name="Google Shape;532;p17"/>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3" name="Google Shape;533;p17"/>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4" name="Google Shape;534;p17"/>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35" name="Google Shape;535;p17"/>
            <p:cNvGrpSpPr/>
            <p:nvPr/>
          </p:nvGrpSpPr>
          <p:grpSpPr>
            <a:xfrm>
              <a:off x="955342" y="4072114"/>
              <a:ext cx="43988" cy="51405"/>
              <a:chOff x="955342" y="4072114"/>
              <a:chExt cx="43988" cy="51405"/>
            </a:xfrm>
          </p:grpSpPr>
          <p:sp>
            <p:nvSpPr>
              <p:cNvPr id="536" name="Google Shape;536;p17"/>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7" name="Google Shape;537;p17"/>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8" name="Google Shape;538;p17"/>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39" name="Google Shape;539;p17"/>
            <p:cNvGrpSpPr/>
            <p:nvPr/>
          </p:nvGrpSpPr>
          <p:grpSpPr>
            <a:xfrm>
              <a:off x="786459" y="4077810"/>
              <a:ext cx="51050" cy="60226"/>
              <a:chOff x="786459" y="4077810"/>
              <a:chExt cx="51050" cy="60226"/>
            </a:xfrm>
          </p:grpSpPr>
          <p:sp>
            <p:nvSpPr>
              <p:cNvPr id="540" name="Google Shape;540;p17"/>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1" name="Google Shape;541;p17"/>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42" name="Google Shape;542;p17"/>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3" name="Google Shape;543;p17"/>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44" name="Google Shape;544;p17"/>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545" name="Google Shape;545;p1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g3715292d5cd_0_590"/>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1" name="Google Shape;551;g3715292d5cd_0_590"/>
          <p:cNvSpPr txBox="1"/>
          <p:nvPr/>
        </p:nvSpPr>
        <p:spPr>
          <a:xfrm>
            <a:off x="1303587" y="1417488"/>
            <a:ext cx="65028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424242"/>
              </a:buClr>
              <a:buSzPts val="1200"/>
              <a:buFont typeface="Arial"/>
              <a:buNone/>
            </a:pPr>
            <a:r>
              <a:rPr lang="es-ES" sz="1200" b="1"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Saving my territory with the UMH. Intellectual enrichment programme</a:t>
            </a:r>
            <a:r>
              <a:rPr lang="es-ES" sz="1200" b="1" i="0" u="none" strike="noStrike" cap="none">
                <a:solidFill>
                  <a:srgbClr val="424242"/>
                </a:solidFill>
                <a:latin typeface="Arial"/>
                <a:ea typeface="Arial"/>
                <a:cs typeface="Arial"/>
                <a:sym typeface="Arial"/>
              </a:rPr>
              <a:t> © 2025 by IILP-UMH is licensed under CC BY-NC-ND 4.0. To view a copy of this license, visit </a:t>
            </a:r>
            <a:r>
              <a:rPr lang="es-ES" sz="1200" b="1" i="0" u="sng" strike="noStrike" cap="none">
                <a:solidFill>
                  <a:srgbClr val="424242"/>
                </a:solidFill>
                <a:latin typeface="Arial"/>
                <a:ea typeface="Arial"/>
                <a:cs typeface="Arial"/>
                <a:sym typeface="Arial"/>
                <a:hlinkClick r:id="rId4">
                  <a:extLst>
                    <a:ext uri="{A12FA001-AC4F-418D-AE19-62706E023703}">
                      <ahyp:hlinkClr xmlns:ahyp="http://schemas.microsoft.com/office/drawing/2018/hyperlinkcolor" val="tx"/>
                    </a:ext>
                  </a:extLst>
                </a:hlinkClick>
              </a:rPr>
              <a:t>https://creativecommons.org/licenses/by-nc-nd/4.0/</a:t>
            </a: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Please use the following reference when citing this work:</a:t>
            </a:r>
            <a:endParaRPr sz="1200" b="1">
              <a:solidFill>
                <a:srgbClr val="424242"/>
              </a:solidFil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Name(s) and surname(s) of the signatory/ies to this document (2025). Document title. </a:t>
            </a:r>
            <a:r>
              <a:rPr lang="es-ES" sz="1200" b="1" i="1">
                <a:solidFill>
                  <a:srgbClr val="424242"/>
                </a:solidFill>
              </a:rPr>
              <a:t>Saving My Territory</a:t>
            </a:r>
            <a:r>
              <a:rPr lang="es-ES" sz="1200" b="1">
                <a:solidFill>
                  <a:srgbClr val="424242"/>
                </a:solidFill>
              </a:rPr>
              <a:t> Intellectual Enrichment Programme. Miguel Hernández University of Elche. Available at https://salvandomiterritorio.umh.es/</a:t>
            </a:r>
            <a:endParaRPr sz="1200" b="1">
              <a:solidFill>
                <a:srgbClr val="424242"/>
              </a:solidFill>
            </a:endParaRPr>
          </a:p>
          <a:p>
            <a:pPr marL="0" marR="0" lvl="0" indent="0" algn="l" rtl="0">
              <a:lnSpc>
                <a:spcPct val="100000"/>
              </a:lnSpc>
              <a:spcBef>
                <a:spcPts val="0"/>
              </a:spcBef>
              <a:spcAft>
                <a:spcPts val="0"/>
              </a:spcAft>
              <a:buClr>
                <a:srgbClr val="424242"/>
              </a:buClr>
              <a:buSzPts val="1200"/>
              <a:buFont typeface="Arial"/>
              <a:buNone/>
            </a:pPr>
            <a:endParaRPr sz="1200" b="1">
              <a:solidFill>
                <a:srgbClr val="424242"/>
              </a:solidFill>
            </a:endParaRPr>
          </a:p>
        </p:txBody>
      </p:sp>
      <p:grpSp>
        <p:nvGrpSpPr>
          <p:cNvPr id="552" name="Google Shape;552;g3715292d5cd_0_590"/>
          <p:cNvGrpSpPr/>
          <p:nvPr/>
        </p:nvGrpSpPr>
        <p:grpSpPr>
          <a:xfrm>
            <a:off x="1560797" y="4169916"/>
            <a:ext cx="6335656" cy="594167"/>
            <a:chOff x="1280599" y="4169916"/>
            <a:chExt cx="6335656" cy="594167"/>
          </a:xfrm>
        </p:grpSpPr>
        <p:grpSp>
          <p:nvGrpSpPr>
            <p:cNvPr id="553" name="Google Shape;553;g3715292d5cd_0_590"/>
            <p:cNvGrpSpPr/>
            <p:nvPr/>
          </p:nvGrpSpPr>
          <p:grpSpPr>
            <a:xfrm>
              <a:off x="6337375" y="4169916"/>
              <a:ext cx="1278880" cy="594167"/>
              <a:chOff x="-2844824" y="2492896"/>
              <a:chExt cx="3200400" cy="1486904"/>
            </a:xfrm>
          </p:grpSpPr>
          <p:pic>
            <p:nvPicPr>
              <p:cNvPr id="554" name="Google Shape;554;g3715292d5cd_0_590"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555" name="Google Shape;555;g3715292d5cd_0_590"/>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556" name="Google Shape;556;g3715292d5cd_0_590"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557" name="Google Shape;557;g3715292d5cd_0_590"/>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
        <p:nvSpPr>
          <p:cNvPr id="558" name="Google Shape;558;g3715292d5cd_0_590"/>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59" name="Google Shape;559;g3715292d5cd_0_590" descr="Dibujo con letras blancas&#10;&#10;El contenido generado por IA puede ser incorrecto."/>
          <p:cNvPicPr preferRelativeResize="0"/>
          <p:nvPr/>
        </p:nvPicPr>
        <p:blipFill rotWithShape="1">
          <a:blip r:embed="rId8">
            <a:alphaModFix/>
          </a:blip>
          <a:srcRect/>
          <a:stretch/>
        </p:blipFill>
        <p:spPr>
          <a:xfrm>
            <a:off x="4090193" y="990600"/>
            <a:ext cx="963613" cy="33496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3"/>
        <p:cNvGrpSpPr/>
        <p:nvPr/>
      </p:nvGrpSpPr>
      <p:grpSpPr>
        <a:xfrm>
          <a:off x="0" y="0"/>
          <a:ext cx="0" cy="0"/>
          <a:chOff x="0" y="0"/>
          <a:chExt cx="0" cy="0"/>
        </a:xfrm>
      </p:grpSpPr>
      <p:sp>
        <p:nvSpPr>
          <p:cNvPr id="564" name="Google Shape;564;g3715292d5cd_0_603"/>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5" name="Google Shape;565;g3715292d5cd_0_603"/>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Workshop on Research and the Scientific Method</a:t>
            </a:r>
            <a:endParaRPr sz="3000">
              <a:solidFill>
                <a:srgbClr val="C00000"/>
              </a:solidFill>
            </a:endParaRPr>
          </a:p>
          <a:p>
            <a:pPr marL="0" marR="0" lvl="0" indent="0" algn="ctr" rtl="0">
              <a:lnSpc>
                <a:spcPct val="100000"/>
              </a:lnSpc>
              <a:spcBef>
                <a:spcPts val="1800"/>
              </a:spcBef>
              <a:spcAft>
                <a:spcPts val="0"/>
              </a:spcAft>
              <a:buClr>
                <a:srgbClr val="000000"/>
              </a:buClr>
              <a:buSzPts val="4000"/>
              <a:buFont typeface="Arial"/>
              <a:buNone/>
            </a:pPr>
            <a:r>
              <a:rPr lang="es-ES" sz="4000">
                <a:solidFill>
                  <a:srgbClr val="424242"/>
                </a:solidFill>
              </a:rPr>
              <a:t>Thank you</a:t>
            </a:r>
            <a:endParaRPr sz="3000" b="0" i="0" u="none" strike="noStrike" cap="none">
              <a:solidFill>
                <a:srgbClr val="C00000"/>
              </a:solidFill>
              <a:latin typeface="Bebas Neue"/>
              <a:ea typeface="Bebas Neue"/>
              <a:cs typeface="Bebas Neue"/>
              <a:sym typeface="Bebas Neue"/>
            </a:endParaRPr>
          </a:p>
        </p:txBody>
      </p:sp>
      <p:grpSp>
        <p:nvGrpSpPr>
          <p:cNvPr id="566" name="Google Shape;566;g3715292d5cd_0_603"/>
          <p:cNvGrpSpPr/>
          <p:nvPr/>
        </p:nvGrpSpPr>
        <p:grpSpPr>
          <a:xfrm>
            <a:off x="1560797" y="4169916"/>
            <a:ext cx="6335656" cy="594167"/>
            <a:chOff x="1280599" y="4169916"/>
            <a:chExt cx="6335656" cy="594167"/>
          </a:xfrm>
        </p:grpSpPr>
        <p:grpSp>
          <p:nvGrpSpPr>
            <p:cNvPr id="567" name="Google Shape;567;g3715292d5cd_0_603"/>
            <p:cNvGrpSpPr/>
            <p:nvPr/>
          </p:nvGrpSpPr>
          <p:grpSpPr>
            <a:xfrm>
              <a:off x="6337375" y="4169916"/>
              <a:ext cx="1278880" cy="594167"/>
              <a:chOff x="-2844824" y="2492896"/>
              <a:chExt cx="3200400" cy="1486904"/>
            </a:xfrm>
          </p:grpSpPr>
          <p:pic>
            <p:nvPicPr>
              <p:cNvPr id="568" name="Google Shape;568;g3715292d5cd_0_603" descr="PRIMERA-ARTICULACION-COLOR-CMYK_ok.jpg"/>
              <p:cNvPicPr preferRelativeResize="0"/>
              <p:nvPr/>
            </p:nvPicPr>
            <p:blipFill rotWithShape="1">
              <a:blip r:embed="rId3">
                <a:alphaModFix/>
              </a:blip>
              <a:srcRect/>
              <a:stretch/>
            </p:blipFill>
            <p:spPr>
              <a:xfrm>
                <a:off x="-2772816" y="2492896"/>
                <a:ext cx="3024338" cy="1240278"/>
              </a:xfrm>
              <a:prstGeom prst="rect">
                <a:avLst/>
              </a:prstGeom>
              <a:noFill/>
              <a:ln>
                <a:noFill/>
              </a:ln>
            </p:spPr>
          </p:pic>
          <p:sp>
            <p:nvSpPr>
              <p:cNvPr id="569" name="Google Shape;569;g3715292d5cd_0_603"/>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570" name="Google Shape;570;g3715292d5cd_0_603" descr="iilp"/>
            <p:cNvPicPr preferRelativeResize="0"/>
            <p:nvPr/>
          </p:nvPicPr>
          <p:blipFill rotWithShape="1">
            <a:blip r:embed="rId4">
              <a:alphaModFix/>
            </a:blip>
            <a:srcRect/>
            <a:stretch/>
          </p:blipFill>
          <p:spPr>
            <a:xfrm>
              <a:off x="3856233" y="4277736"/>
              <a:ext cx="2148257" cy="378526"/>
            </a:xfrm>
            <a:prstGeom prst="rect">
              <a:avLst/>
            </a:prstGeom>
            <a:noFill/>
            <a:ln>
              <a:noFill/>
            </a:ln>
          </p:spPr>
        </p:pic>
        <p:pic>
          <p:nvPicPr>
            <p:cNvPr id="571" name="Google Shape;571;g3715292d5cd_0_603"/>
            <p:cNvPicPr preferRelativeResize="0"/>
            <p:nvPr/>
          </p:nvPicPr>
          <p:blipFill rotWithShape="1">
            <a:blip r:embed="rId5">
              <a:alphaModFix/>
            </a:blip>
            <a:srcRect/>
            <a:stretch/>
          </p:blipFill>
          <p:spPr>
            <a:xfrm>
              <a:off x="1280599" y="4273412"/>
              <a:ext cx="2242750" cy="387175"/>
            </a:xfrm>
            <a:prstGeom prst="rect">
              <a:avLst/>
            </a:prstGeom>
            <a:noFill/>
            <a:ln>
              <a:noFill/>
            </a:ln>
          </p:spPr>
        </p:pic>
      </p:grpSp>
      <p:sp>
        <p:nvSpPr>
          <p:cNvPr id="572" name="Google Shape;572;g3715292d5cd_0_603"/>
          <p:cNvSpPr txBox="1"/>
          <p:nvPr/>
        </p:nvSpPr>
        <p:spPr>
          <a:xfrm>
            <a:off x="539750" y="2454616"/>
            <a:ext cx="80964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ES" sz="1200" b="1">
                <a:solidFill>
                  <a:srgbClr val="424242"/>
                </a:solidFill>
              </a:rPr>
              <a:t>Ángeles Gómez Martínez</a:t>
            </a:r>
            <a:endParaRPr sz="1200" b="1">
              <a:solidFill>
                <a:srgbClr val="424242"/>
              </a:solidFill>
            </a:endParaRPr>
          </a:p>
          <a:p>
            <a:pPr marL="0" marR="0" lvl="0" indent="0" algn="ctr" rtl="0">
              <a:lnSpc>
                <a:spcPct val="100000"/>
              </a:lnSpc>
              <a:spcBef>
                <a:spcPts val="0"/>
              </a:spcBef>
              <a:spcAft>
                <a:spcPts val="0"/>
              </a:spcAft>
              <a:buClr>
                <a:srgbClr val="000000"/>
              </a:buClr>
              <a:buSzPts val="1600"/>
              <a:buFont typeface="Arial"/>
              <a:buNone/>
            </a:pPr>
            <a:r>
              <a:rPr lang="es-ES" sz="1200" u="sng">
                <a:solidFill>
                  <a:srgbClr val="424242"/>
                </a:solidFill>
                <a:hlinkClick r:id="rId6">
                  <a:extLst>
                    <a:ext uri="{A12FA001-AC4F-418D-AE19-62706E023703}">
                      <ahyp:hlinkClr xmlns:ahyp="http://schemas.microsoft.com/office/drawing/2018/hyperlinkcolor" val="tx"/>
                    </a:ext>
                  </a:extLst>
                </a:hlinkClick>
              </a:rPr>
              <a:t>a.gomez@umh.es</a:t>
            </a:r>
            <a:endParaRPr sz="1200" u="sng">
              <a:solidFill>
                <a:srgbClr val="424242"/>
              </a:solidFill>
            </a:endParaRPr>
          </a:p>
          <a:p>
            <a:pPr marL="0" marR="0" lvl="0" indent="0" algn="ctr" rtl="0">
              <a:lnSpc>
                <a:spcPct val="100000"/>
              </a:lnSpc>
              <a:spcBef>
                <a:spcPts val="0"/>
              </a:spcBef>
              <a:spcAft>
                <a:spcPts val="0"/>
              </a:spcAft>
              <a:buClr>
                <a:srgbClr val="000000"/>
              </a:buClr>
              <a:buSzPts val="1600"/>
              <a:buFont typeface="Arial"/>
              <a:buNone/>
            </a:pPr>
            <a:endParaRPr sz="1200" u="sng">
              <a:solidFill>
                <a:srgbClr val="424242"/>
              </a:solidFill>
            </a:endParaRPr>
          </a:p>
          <a:p>
            <a:pPr marL="0" marR="0" lvl="0" indent="0" algn="ctr" rtl="0">
              <a:lnSpc>
                <a:spcPct val="100000"/>
              </a:lnSpc>
              <a:spcBef>
                <a:spcPts val="0"/>
              </a:spcBef>
              <a:spcAft>
                <a:spcPts val="0"/>
              </a:spcAft>
              <a:buClr>
                <a:srgbClr val="000000"/>
              </a:buClr>
              <a:buSzPts val="1600"/>
              <a:buFont typeface="Arial"/>
              <a:buNone/>
            </a:pPr>
            <a:r>
              <a:rPr lang="es-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200" b="0" i="0" u="sng" strike="noStrike" cap="none">
                <a:solidFill>
                  <a:srgbClr val="424242"/>
                </a:solidFill>
                <a:latin typeface="Arial"/>
                <a:ea typeface="Arial"/>
                <a:cs typeface="Arial"/>
                <a:sym typeface="Arial"/>
                <a:hlinkClick r:id="rId7">
                  <a:extLst>
                    <a:ext uri="{A12FA001-AC4F-418D-AE19-62706E023703}">
                      <ahyp:hlinkClr xmlns:ahyp="http://schemas.microsoft.com/office/drawing/2018/hyperlinkcolor" val="tx"/>
                    </a:ext>
                  </a:extLst>
                </a:hlinkClick>
              </a:rPr>
              <a:t>bivars@umh.es</a:t>
            </a:r>
            <a:endParaRPr sz="1200">
              <a:solidFill>
                <a:srgbClr val="424242"/>
              </a:solidFill>
            </a:endParaRPr>
          </a:p>
          <a:p>
            <a:pPr marL="0" marR="0" lvl="0" indent="0" algn="ctr" rtl="0">
              <a:lnSpc>
                <a:spcPct val="100000"/>
              </a:lnSpc>
              <a:spcBef>
                <a:spcPts val="0"/>
              </a:spcBef>
              <a:spcAft>
                <a:spcPts val="0"/>
              </a:spcAft>
              <a:buClr>
                <a:srgbClr val="000000"/>
              </a:buClr>
              <a:buSzPts val="1600"/>
              <a:buFont typeface="Arial"/>
              <a:buNone/>
            </a:pPr>
            <a:endParaRPr sz="1200">
              <a:solidFill>
                <a:srgbClr val="42424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7"/>
        <p:cNvGrpSpPr/>
        <p:nvPr/>
      </p:nvGrpSpPr>
      <p:grpSpPr>
        <a:xfrm>
          <a:off x="0" y="0"/>
          <a:ext cx="0" cy="0"/>
          <a:chOff x="0" y="0"/>
          <a:chExt cx="0" cy="0"/>
        </a:xfrm>
      </p:grpSpPr>
      <p:sp>
        <p:nvSpPr>
          <p:cNvPr id="248" name="Google Shape;248;g3715292d5cd_0_198"/>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49" name="Google Shape;249;g3715292d5cd_0_198"/>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s-ES" sz="4000">
                <a:solidFill>
                  <a:schemeClr val="dk2"/>
                </a:solidFill>
              </a:rPr>
              <a:t>Saving my territory</a:t>
            </a:r>
            <a:endParaRPr/>
          </a:p>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Research and Scientific Method Workshop</a:t>
            </a:r>
            <a:endParaRPr sz="3000" b="0" i="0" u="none" strike="noStrike" cap="none">
              <a:solidFill>
                <a:srgbClr val="C00000"/>
              </a:solidFill>
              <a:latin typeface="Bebas Neue"/>
              <a:ea typeface="Bebas Neue"/>
              <a:cs typeface="Bebas Neue"/>
              <a:sym typeface="Bebas Neue"/>
            </a:endParaRPr>
          </a:p>
        </p:txBody>
      </p:sp>
      <p:sp>
        <p:nvSpPr>
          <p:cNvPr id="250" name="Google Shape;250;g3715292d5cd_0_198"/>
          <p:cNvSpPr txBox="1"/>
          <p:nvPr/>
        </p:nvSpPr>
        <p:spPr>
          <a:xfrm>
            <a:off x="539750" y="2454616"/>
            <a:ext cx="80964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ES" sz="1200" b="1" i="0" u="none" strike="noStrike" cap="none">
                <a:solidFill>
                  <a:schemeClr val="dk2"/>
                </a:solidFill>
                <a:latin typeface="Arial"/>
                <a:ea typeface="Arial"/>
                <a:cs typeface="Arial"/>
                <a:sym typeface="Arial"/>
              </a:rPr>
              <a:t>Ángeles Gómez Martínez</a:t>
            </a:r>
            <a:endParaRPr sz="12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None/>
            </a:pPr>
            <a:r>
              <a:rPr lang="es-ES" sz="1200" b="0" i="0" u="sng" strike="noStrike" cap="none">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a.gomez@umh.es</a:t>
            </a:r>
            <a:r>
              <a:rPr lang="es-ES" sz="1200" b="0" i="0" u="none" strike="noStrike" cap="none">
                <a:solidFill>
                  <a:schemeClr val="dk2"/>
                </a:solidFill>
                <a:latin typeface="Arial"/>
                <a:ea typeface="Arial"/>
                <a:cs typeface="Arial"/>
                <a:sym typeface="Arial"/>
              </a:rPr>
              <a:t> </a:t>
            </a:r>
            <a:br>
              <a:rPr lang="es-ES" sz="1200" b="0" i="0" u="none" strike="noStrike" cap="none">
                <a:solidFill>
                  <a:schemeClr val="dk2"/>
                </a:solidFill>
                <a:latin typeface="Arial"/>
                <a:ea typeface="Arial"/>
                <a:cs typeface="Arial"/>
                <a:sym typeface="Arial"/>
              </a:rPr>
            </a:br>
            <a:endParaRPr sz="12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None/>
            </a:pPr>
            <a:r>
              <a:rPr lang="es-ES" sz="1200" b="1" i="0" u="none" strike="noStrike" cap="none">
                <a:solidFill>
                  <a:schemeClr val="dk2"/>
                </a:solidFill>
                <a:latin typeface="Arial"/>
                <a:ea typeface="Arial"/>
                <a:cs typeface="Arial"/>
                <a:sym typeface="Arial"/>
              </a:rPr>
              <a:t>Begoña Ivars Nicolás</a:t>
            </a:r>
            <a:endParaRPr/>
          </a:p>
          <a:p>
            <a:pPr marL="0" marR="0" lvl="0" indent="0" algn="ctr" rtl="0">
              <a:lnSpc>
                <a:spcPct val="100000"/>
              </a:lnSpc>
              <a:spcBef>
                <a:spcPts val="0"/>
              </a:spcBef>
              <a:spcAft>
                <a:spcPts val="0"/>
              </a:spcAft>
              <a:buNone/>
            </a:pPr>
            <a:r>
              <a:rPr lang="es-ES" sz="1200" b="0" i="0" u="sng" strike="noStrike" cap="none">
                <a:solidFill>
                  <a:schemeClr val="dk2"/>
                </a:solidFill>
                <a:latin typeface="Arial"/>
                <a:ea typeface="Arial"/>
                <a:cs typeface="Arial"/>
                <a:sym typeface="Arial"/>
                <a:hlinkClick r:id="rId4">
                  <a:extLst>
                    <a:ext uri="{A12FA001-AC4F-418D-AE19-62706E023703}">
                      <ahyp:hlinkClr xmlns:ahyp="http://schemas.microsoft.com/office/drawing/2018/hyperlinkcolor" val="tx"/>
                    </a:ext>
                  </a:extLst>
                </a:hlinkClick>
              </a:rPr>
              <a:t>bivars@umh.es</a:t>
            </a:r>
            <a:r>
              <a:rPr lang="es-ES" sz="1200" b="0" i="0" u="none" strike="noStrike" cap="none">
                <a:solidFill>
                  <a:schemeClr val="dk2"/>
                </a:solidFill>
                <a:latin typeface="Arial"/>
                <a:ea typeface="Arial"/>
                <a:cs typeface="Arial"/>
                <a:sym typeface="Arial"/>
              </a:rPr>
              <a:t> </a:t>
            </a:r>
            <a:endParaRPr sz="1200" b="0" i="0" u="none" strike="noStrike" cap="none">
              <a:solidFill>
                <a:schemeClr val="dk2"/>
              </a:solidFill>
              <a:latin typeface="Arial"/>
              <a:ea typeface="Arial"/>
              <a:cs typeface="Arial"/>
              <a:sym typeface="Arial"/>
            </a:endParaRPr>
          </a:p>
        </p:txBody>
      </p:sp>
      <p:grpSp>
        <p:nvGrpSpPr>
          <p:cNvPr id="251" name="Google Shape;251;g3715292d5cd_0_198"/>
          <p:cNvGrpSpPr/>
          <p:nvPr/>
        </p:nvGrpSpPr>
        <p:grpSpPr>
          <a:xfrm>
            <a:off x="1560797" y="4169916"/>
            <a:ext cx="6335656" cy="594167"/>
            <a:chOff x="1280599" y="4169916"/>
            <a:chExt cx="6335656" cy="594167"/>
          </a:xfrm>
        </p:grpSpPr>
        <p:grpSp>
          <p:nvGrpSpPr>
            <p:cNvPr id="252" name="Google Shape;252;g3715292d5cd_0_198"/>
            <p:cNvGrpSpPr/>
            <p:nvPr/>
          </p:nvGrpSpPr>
          <p:grpSpPr>
            <a:xfrm>
              <a:off x="6337375" y="4169916"/>
              <a:ext cx="1278880" cy="594167"/>
              <a:chOff x="-2844824" y="2492896"/>
              <a:chExt cx="3200400" cy="1486904"/>
            </a:xfrm>
          </p:grpSpPr>
          <p:pic>
            <p:nvPicPr>
              <p:cNvPr id="253" name="Google Shape;253;g3715292d5cd_0_198"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254" name="Google Shape;254;g3715292d5cd_0_198"/>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55" name="Google Shape;255;g3715292d5cd_0_198"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256" name="Google Shape;256;g3715292d5cd_0_198"/>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0"/>
        <p:cNvGrpSpPr/>
        <p:nvPr/>
      </p:nvGrpSpPr>
      <p:grpSpPr>
        <a:xfrm>
          <a:off x="0" y="0"/>
          <a:ext cx="0" cy="0"/>
          <a:chOff x="0" y="0"/>
          <a:chExt cx="0" cy="0"/>
        </a:xfrm>
      </p:grpSpPr>
      <p:sp>
        <p:nvSpPr>
          <p:cNvPr id="261" name="Google Shape;261;g3715292d5cd_0_268"/>
          <p:cNvSpPr txBox="1"/>
          <p:nvPr/>
        </p:nvSpPr>
        <p:spPr>
          <a:xfrm>
            <a:off x="773075" y="1800825"/>
            <a:ext cx="2682300" cy="645000"/>
          </a:xfrm>
          <a:prstGeom prst="rect">
            <a:avLst/>
          </a:prstGeom>
          <a:solidFill>
            <a:srgbClr val="FFEBEB"/>
          </a:solidFill>
          <a:ln>
            <a:noFill/>
          </a:ln>
        </p:spPr>
        <p:txBody>
          <a:bodyPr spcFirstLastPara="1" wrap="square" lIns="104925" tIns="104925" rIns="104925" bIns="104925" anchor="t" anchorCtr="0">
            <a:noAutofit/>
          </a:bodyPr>
          <a:lstStyle/>
          <a:p>
            <a:pPr marL="145757" marR="0" lvl="0" indent="0" algn="l" rtl="0">
              <a:lnSpc>
                <a:spcPct val="100000"/>
              </a:lnSpc>
              <a:spcBef>
                <a:spcPts val="0"/>
              </a:spcBef>
              <a:spcAft>
                <a:spcPts val="0"/>
              </a:spcAft>
              <a:buClr>
                <a:srgbClr val="000000"/>
              </a:buClr>
              <a:buSzPts val="1836"/>
              <a:buFont typeface="Roboto"/>
              <a:buNone/>
            </a:pPr>
            <a:endParaRPr sz="1606"/>
          </a:p>
        </p:txBody>
      </p:sp>
      <p:sp>
        <p:nvSpPr>
          <p:cNvPr id="262" name="Google Shape;262;g3715292d5cd_0_268"/>
          <p:cNvSpPr txBox="1"/>
          <p:nvPr/>
        </p:nvSpPr>
        <p:spPr>
          <a:xfrm>
            <a:off x="686225" y="2790025"/>
            <a:ext cx="2358900" cy="7659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Understand</a:t>
            </a:r>
            <a:r>
              <a:rPr lang="es-ES" sz="1400" b="0" i="0" u="none" strike="noStrike" cap="none">
                <a:solidFill>
                  <a:srgbClr val="000000"/>
                </a:solidFill>
                <a:latin typeface="Arial"/>
                <a:ea typeface="Arial"/>
                <a:cs typeface="Arial"/>
                <a:sym typeface="Arial"/>
              </a:rPr>
              <a:t> </a:t>
            </a:r>
            <a:r>
              <a:rPr lang="es-ES"/>
              <a:t>science as a means to improve our surroundings.</a:t>
            </a:r>
            <a:endParaRPr/>
          </a:p>
        </p:txBody>
      </p:sp>
      <p:sp>
        <p:nvSpPr>
          <p:cNvPr id="263" name="Google Shape;263;g3715292d5cd_0_268"/>
          <p:cNvSpPr txBox="1"/>
          <p:nvPr/>
        </p:nvSpPr>
        <p:spPr>
          <a:xfrm>
            <a:off x="773086" y="1790990"/>
            <a:ext cx="2526900" cy="645000"/>
          </a:xfrm>
          <a:prstGeom prst="rect">
            <a:avLst/>
          </a:prstGeom>
          <a:noFill/>
          <a:ln>
            <a:noFill/>
          </a:ln>
        </p:spPr>
        <p:txBody>
          <a:bodyPr spcFirstLastPara="1" wrap="square" lIns="104925" tIns="104925" rIns="104925" bIns="104925" anchor="t" anchorCtr="0">
            <a:spAutoFit/>
          </a:bodyPr>
          <a:lstStyle/>
          <a:p>
            <a:pPr marL="145757" lvl="0" indent="0" algn="l" rtl="0">
              <a:spcBef>
                <a:spcPts val="0"/>
              </a:spcBef>
              <a:spcAft>
                <a:spcPts val="0"/>
              </a:spcAft>
              <a:buNone/>
            </a:pPr>
            <a:r>
              <a:rPr lang="es-ES" sz="1406">
                <a:solidFill>
                  <a:srgbClr val="C00000"/>
                </a:solidFill>
              </a:rPr>
              <a:t>Learn</a:t>
            </a:r>
            <a:r>
              <a:rPr lang="es-ES" sz="1406"/>
              <a:t> about research and the scientific method.</a:t>
            </a:r>
            <a:endParaRPr sz="1406"/>
          </a:p>
        </p:txBody>
      </p:sp>
      <p:sp>
        <p:nvSpPr>
          <p:cNvPr id="264" name="Google Shape;264;g3715292d5cd_0_268"/>
          <p:cNvSpPr/>
          <p:nvPr/>
        </p:nvSpPr>
        <p:spPr>
          <a:xfrm>
            <a:off x="656185" y="2776131"/>
            <a:ext cx="2385517" cy="765810"/>
          </a:xfrm>
          <a:custGeom>
            <a:avLst/>
            <a:gdLst/>
            <a:ahLst/>
            <a:cxnLst/>
            <a:rect l="l" t="t" r="r" b="b"/>
            <a:pathLst>
              <a:path w="2385517" h="765810" extrusionOk="0">
                <a:moveTo>
                  <a:pt x="17696" y="21961"/>
                </a:moveTo>
                <a:cubicBezTo>
                  <a:pt x="41016" y="-28280"/>
                  <a:pt x="2262719" y="14491"/>
                  <a:pt x="2366858" y="21961"/>
                </a:cubicBezTo>
                <a:cubicBezTo>
                  <a:pt x="2404871" y="95665"/>
                  <a:pt x="2351688" y="511951"/>
                  <a:pt x="2366858" y="755260"/>
                </a:cubicBezTo>
                <a:cubicBezTo>
                  <a:pt x="1552926" y="793483"/>
                  <a:pt x="505604" y="776857"/>
                  <a:pt x="37886" y="757836"/>
                </a:cubicBezTo>
                <a:cubicBezTo>
                  <a:pt x="30229" y="509214"/>
                  <a:pt x="4851" y="298006"/>
                  <a:pt x="17696"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5" name="Google Shape;265;g3715292d5cd_0_268"/>
          <p:cNvSpPr/>
          <p:nvPr/>
        </p:nvSpPr>
        <p:spPr>
          <a:xfrm>
            <a:off x="773087" y="1787204"/>
            <a:ext cx="2722037" cy="608377"/>
          </a:xfrm>
          <a:custGeom>
            <a:avLst/>
            <a:gdLst/>
            <a:ahLst/>
            <a:cxnLst/>
            <a:rect l="l" t="t" r="r" b="b"/>
            <a:pathLst>
              <a:path w="2722037" h="608377" extrusionOk="0">
                <a:moveTo>
                  <a:pt x="20192" y="17446"/>
                </a:moveTo>
                <a:cubicBezTo>
                  <a:pt x="44324" y="-26230"/>
                  <a:pt x="2571410" y="16437"/>
                  <a:pt x="2700746" y="17446"/>
                </a:cubicBezTo>
                <a:cubicBezTo>
                  <a:pt x="2742831" y="76373"/>
                  <a:pt x="2715752" y="406067"/>
                  <a:pt x="2700746" y="599996"/>
                </a:cubicBezTo>
                <a:cubicBezTo>
                  <a:pt x="1793034" y="618749"/>
                  <a:pt x="576119" y="624059"/>
                  <a:pt x="43231" y="602042"/>
                </a:cubicBezTo>
                <a:cubicBezTo>
                  <a:pt x="20760" y="395564"/>
                  <a:pt x="-14993" y="232980"/>
                  <a:pt x="20192"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6" name="Google Shape;266;g3715292d5cd_0_268"/>
          <p:cNvSpPr txBox="1">
            <a:spLocks noGrp="1"/>
          </p:cNvSpPr>
          <p:nvPr>
            <p:ph type="body" idx="4294967295"/>
          </p:nvPr>
        </p:nvSpPr>
        <p:spPr>
          <a:xfrm>
            <a:off x="4998950" y="1604450"/>
            <a:ext cx="3506100" cy="765900"/>
          </a:xfrm>
          <a:prstGeom prst="rect">
            <a:avLst/>
          </a:prstGeom>
          <a:solidFill>
            <a:srgbClr val="FFEBEB"/>
          </a:solid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Clr>
                <a:srgbClr val="000000"/>
              </a:buClr>
              <a:buSzPts val="1600"/>
              <a:buNone/>
            </a:pPr>
            <a:r>
              <a:rPr lang="es-ES" sz="1400">
                <a:solidFill>
                  <a:srgbClr val="C00000"/>
                </a:solidFill>
                <a:latin typeface="Arial"/>
                <a:ea typeface="Arial"/>
                <a:cs typeface="Arial"/>
                <a:sym typeface="Arial"/>
              </a:rPr>
              <a:t>Understand</a:t>
            </a:r>
            <a:r>
              <a:rPr lang="es-ES" sz="1400">
                <a:solidFill>
                  <a:srgbClr val="000000"/>
                </a:solidFill>
                <a:latin typeface="Arial"/>
                <a:ea typeface="Arial"/>
                <a:cs typeface="Arial"/>
                <a:sym typeface="Arial"/>
              </a:rPr>
              <a:t> why it is important to use the scientific method when carrying out research.</a:t>
            </a:r>
            <a:endParaRPr sz="1400">
              <a:solidFill>
                <a:srgbClr val="000000"/>
              </a:solidFill>
              <a:latin typeface="Arial"/>
              <a:ea typeface="Arial"/>
              <a:cs typeface="Arial"/>
              <a:sym typeface="Arial"/>
            </a:endParaRPr>
          </a:p>
        </p:txBody>
      </p:sp>
      <p:sp>
        <p:nvSpPr>
          <p:cNvPr id="267" name="Google Shape;267;g3715292d5cd_0_268"/>
          <p:cNvSpPr txBox="1"/>
          <p:nvPr/>
        </p:nvSpPr>
        <p:spPr>
          <a:xfrm>
            <a:off x="5660013" y="2546220"/>
            <a:ext cx="2757600" cy="7743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000000"/>
                </a:solidFill>
                <a:latin typeface="Arial"/>
                <a:ea typeface="Arial"/>
                <a:cs typeface="Arial"/>
                <a:sym typeface="Arial"/>
              </a:rPr>
              <a:t> </a:t>
            </a:r>
            <a:r>
              <a:rPr lang="es-ES"/>
              <a:t>the steps involved in carrying out research scientifically.</a:t>
            </a:r>
            <a:endParaRPr/>
          </a:p>
        </p:txBody>
      </p:sp>
      <p:sp>
        <p:nvSpPr>
          <p:cNvPr id="268" name="Google Shape;268;g3715292d5cd_0_268"/>
          <p:cNvSpPr txBox="1"/>
          <p:nvPr/>
        </p:nvSpPr>
        <p:spPr>
          <a:xfrm>
            <a:off x="5950123" y="3568285"/>
            <a:ext cx="2316900" cy="8238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C00000"/>
                </a:solidFill>
                <a:latin typeface="Arial"/>
                <a:ea typeface="Arial"/>
                <a:cs typeface="Arial"/>
                <a:sym typeface="Arial"/>
              </a:rPr>
              <a:t> </a:t>
            </a:r>
            <a:r>
              <a:rPr lang="es-ES"/>
              <a:t>how to apply these steps in your own research project.</a:t>
            </a:r>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69" name="Google Shape;269;g3715292d5cd_0_268"/>
          <p:cNvSpPr/>
          <p:nvPr/>
        </p:nvSpPr>
        <p:spPr>
          <a:xfrm>
            <a:off x="4998950" y="1605628"/>
            <a:ext cx="3506054" cy="824411"/>
          </a:xfrm>
          <a:custGeom>
            <a:avLst/>
            <a:gdLst/>
            <a:ahLst/>
            <a:cxnLst/>
            <a:rect l="l" t="t" r="r" b="b"/>
            <a:pathLst>
              <a:path w="3506054" h="628123" extrusionOk="0">
                <a:moveTo>
                  <a:pt x="26008" y="18012"/>
                </a:moveTo>
                <a:cubicBezTo>
                  <a:pt x="60488" y="-27257"/>
                  <a:pt x="3315484" y="17513"/>
                  <a:pt x="3478631" y="18012"/>
                </a:cubicBezTo>
                <a:cubicBezTo>
                  <a:pt x="3535317" y="79847"/>
                  <a:pt x="3478547" y="419930"/>
                  <a:pt x="3478631" y="619470"/>
                </a:cubicBezTo>
                <a:cubicBezTo>
                  <a:pt x="1888100" y="755051"/>
                  <a:pt x="1005992" y="463800"/>
                  <a:pt x="55682" y="621582"/>
                </a:cubicBezTo>
                <a:cubicBezTo>
                  <a:pt x="36911" y="410827"/>
                  <a:pt x="-32566" y="236790"/>
                  <a:pt x="26008" y="1801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0" name="Google Shape;270;g3715292d5cd_0_268"/>
          <p:cNvSpPr/>
          <p:nvPr/>
        </p:nvSpPr>
        <p:spPr>
          <a:xfrm>
            <a:off x="5950123" y="3588835"/>
            <a:ext cx="2358826" cy="765810"/>
          </a:xfrm>
          <a:custGeom>
            <a:avLst/>
            <a:gdLst/>
            <a:ahLst/>
            <a:cxnLst/>
            <a:rect l="l" t="t" r="r" b="b"/>
            <a:pathLst>
              <a:path w="2358826" h="765810" extrusionOk="0">
                <a:moveTo>
                  <a:pt x="17498" y="21961"/>
                </a:moveTo>
                <a:cubicBezTo>
                  <a:pt x="35760" y="-31167"/>
                  <a:pt x="2234437" y="15572"/>
                  <a:pt x="2340376" y="21961"/>
                </a:cubicBezTo>
                <a:cubicBezTo>
                  <a:pt x="2394444" y="99114"/>
                  <a:pt x="2314073" y="512298"/>
                  <a:pt x="2340376" y="755260"/>
                </a:cubicBezTo>
                <a:cubicBezTo>
                  <a:pt x="1513897" y="814340"/>
                  <a:pt x="496447" y="796126"/>
                  <a:pt x="37462" y="757836"/>
                </a:cubicBezTo>
                <a:cubicBezTo>
                  <a:pt x="2962" y="494527"/>
                  <a:pt x="-28664" y="281824"/>
                  <a:pt x="17498"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1" name="Google Shape;271;g3715292d5cd_0_268"/>
          <p:cNvSpPr/>
          <p:nvPr/>
        </p:nvSpPr>
        <p:spPr>
          <a:xfrm>
            <a:off x="5660013" y="2546220"/>
            <a:ext cx="2767148" cy="765810"/>
          </a:xfrm>
          <a:custGeom>
            <a:avLst/>
            <a:gdLst/>
            <a:ahLst/>
            <a:cxnLst/>
            <a:rect l="l" t="t" r="r" b="b"/>
            <a:pathLst>
              <a:path w="2767148" h="765810" extrusionOk="0">
                <a:moveTo>
                  <a:pt x="20527" y="21961"/>
                </a:moveTo>
                <a:cubicBezTo>
                  <a:pt x="55200" y="-24610"/>
                  <a:pt x="2628199" y="13633"/>
                  <a:pt x="2745505" y="21961"/>
                </a:cubicBezTo>
                <a:cubicBezTo>
                  <a:pt x="2807366" y="99703"/>
                  <a:pt x="2738428" y="511797"/>
                  <a:pt x="2745505" y="755260"/>
                </a:cubicBezTo>
                <a:cubicBezTo>
                  <a:pt x="1799750" y="799178"/>
                  <a:pt x="583057" y="796957"/>
                  <a:pt x="43947" y="757836"/>
                </a:cubicBezTo>
                <a:cubicBezTo>
                  <a:pt x="12922" y="496429"/>
                  <a:pt x="-23774" y="286749"/>
                  <a:pt x="20527"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2" name="Google Shape;272;g3715292d5cd_0_268"/>
          <p:cNvSpPr txBox="1">
            <a:spLocks noGrp="1"/>
          </p:cNvSpPr>
          <p:nvPr>
            <p:ph type="title" idx="4294967295"/>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200"/>
              <a:buNone/>
            </a:pPr>
            <a:r>
              <a:rPr lang="es-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sp>
        <p:nvSpPr>
          <p:cNvPr id="273" name="Google Shape;273;g3715292d5cd_0_268"/>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pic>
        <p:nvPicPr>
          <p:cNvPr id="274" name="Google Shape;274;g3715292d5cd_0_268" descr="Forma&#10;&#10;El contenido generado por IA puede ser incorrecto."/>
          <p:cNvPicPr preferRelativeResize="0"/>
          <p:nvPr/>
        </p:nvPicPr>
        <p:blipFill rotWithShape="1">
          <a:blip r:embed="rId3">
            <a:alphaModFix/>
          </a:blip>
          <a:srcRect r="49974"/>
          <a:stretch/>
        </p:blipFill>
        <p:spPr>
          <a:xfrm>
            <a:off x="3455242" y="2204854"/>
            <a:ext cx="2106726" cy="2497728"/>
          </a:xfrm>
          <a:prstGeom prst="rect">
            <a:avLst/>
          </a:prstGeom>
          <a:noFill/>
          <a:ln>
            <a:noFill/>
          </a:ln>
        </p:spPr>
      </p:pic>
      <p:sp>
        <p:nvSpPr>
          <p:cNvPr id="275" name="Google Shape;275;g3715292d5cd_0_268"/>
          <p:cNvSpPr txBox="1"/>
          <p:nvPr/>
        </p:nvSpPr>
        <p:spPr>
          <a:xfrm>
            <a:off x="3410878" y="1706317"/>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2</a:t>
            </a:r>
            <a:endParaRPr/>
          </a:p>
        </p:txBody>
      </p:sp>
      <p:sp>
        <p:nvSpPr>
          <p:cNvPr id="276" name="Google Shape;276;g3715292d5cd_0_268"/>
          <p:cNvSpPr txBox="1"/>
          <p:nvPr/>
        </p:nvSpPr>
        <p:spPr>
          <a:xfrm>
            <a:off x="2906514" y="267294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1</a:t>
            </a:r>
            <a:endParaRPr/>
          </a:p>
        </p:txBody>
      </p:sp>
      <p:sp>
        <p:nvSpPr>
          <p:cNvPr id="277" name="Google Shape;277;g3715292d5cd_0_268"/>
          <p:cNvSpPr txBox="1"/>
          <p:nvPr/>
        </p:nvSpPr>
        <p:spPr>
          <a:xfrm>
            <a:off x="4304505" y="1454260"/>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3</a:t>
            </a:r>
            <a:endParaRPr/>
          </a:p>
        </p:txBody>
      </p:sp>
      <p:sp>
        <p:nvSpPr>
          <p:cNvPr id="278" name="Google Shape;278;g3715292d5cd_0_268"/>
          <p:cNvSpPr txBox="1"/>
          <p:nvPr/>
        </p:nvSpPr>
        <p:spPr>
          <a:xfrm>
            <a:off x="5020365" y="2452113"/>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4</a:t>
            </a:r>
            <a:endParaRPr/>
          </a:p>
        </p:txBody>
      </p:sp>
      <p:sp>
        <p:nvSpPr>
          <p:cNvPr id="279" name="Google Shape;279;g3715292d5cd_0_268"/>
          <p:cNvSpPr txBox="1"/>
          <p:nvPr/>
        </p:nvSpPr>
        <p:spPr>
          <a:xfrm>
            <a:off x="5371864" y="347338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5</a:t>
            </a:r>
            <a:endParaRPr/>
          </a:p>
        </p:txBody>
      </p:sp>
      <p:sp>
        <p:nvSpPr>
          <p:cNvPr id="280" name="Google Shape;280;g3715292d5cd_0_26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4"/>
        <p:cNvGrpSpPr/>
        <p:nvPr/>
      </p:nvGrpSpPr>
      <p:grpSpPr>
        <a:xfrm>
          <a:off x="0" y="0"/>
          <a:ext cx="0" cy="0"/>
          <a:chOff x="0" y="0"/>
          <a:chExt cx="0" cy="0"/>
        </a:xfrm>
      </p:grpSpPr>
      <p:sp>
        <p:nvSpPr>
          <p:cNvPr id="285" name="Google Shape;285;g3715292d5cd_0_34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86" name="Google Shape;286;g3715292d5cd_0_349"/>
          <p:cNvSpPr txBox="1"/>
          <p:nvPr/>
        </p:nvSpPr>
        <p:spPr>
          <a:xfrm>
            <a:off x="539750" y="1467461"/>
            <a:ext cx="3428100" cy="286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 Science for improving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 </a:t>
            </a:r>
            <a:r>
              <a:rPr lang="es-ES" sz="1200">
                <a:solidFill>
                  <a:srgbClr val="424242"/>
                </a:solidFill>
              </a:rPr>
              <a:t>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1.1.1. </a:t>
            </a:r>
            <a:r>
              <a:rPr lang="es-ES" sz="1200">
                <a:solidFill>
                  <a:srgbClr val="424242"/>
                </a:solidFill>
              </a:rPr>
              <a:t>The importance of 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1.1.2. </a:t>
            </a:r>
            <a:r>
              <a:rPr lang="es-ES" sz="1200">
                <a:solidFill>
                  <a:srgbClr val="424242"/>
                </a:solidFill>
              </a:rPr>
              <a:t>Definitions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 </a:t>
            </a:r>
            <a:r>
              <a:rPr lang="es-ES" sz="1200">
                <a:solidFill>
                  <a:srgbClr val="424242"/>
                </a:solidFill>
              </a:rPr>
              <a:t>Understanding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1.2.1. </a:t>
            </a:r>
            <a:r>
              <a:rPr lang="es-ES" sz="1200">
                <a:solidFill>
                  <a:srgbClr val="424242"/>
                </a:solidFill>
              </a:rPr>
              <a:t>Reality is complicated</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1.2.2. </a:t>
            </a:r>
            <a:r>
              <a:rPr lang="es-ES" sz="1200">
                <a:solidFill>
                  <a:srgbClr val="424242"/>
                </a:solidFill>
              </a:rPr>
              <a:t>Conflict of interests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1.3. </a:t>
            </a:r>
            <a:r>
              <a:rPr lang="es-ES" sz="1200">
                <a:solidFill>
                  <a:srgbClr val="424242"/>
                </a:solidFill>
              </a:rPr>
              <a:t>The </a:t>
            </a:r>
            <a:r>
              <a:rPr lang="es-ES" sz="1200" i="1">
                <a:solidFill>
                  <a:srgbClr val="424242"/>
                </a:solidFill>
              </a:rPr>
              <a:t>Saving My Territory Project</a:t>
            </a:r>
            <a:endParaRPr i="1"/>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 II: Scientific activity</a:t>
            </a:r>
            <a:endParaRPr sz="12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 </a:t>
            </a:r>
            <a:r>
              <a:rPr lang="es-ES" sz="1200">
                <a:solidFill>
                  <a:srgbClr val="424242"/>
                </a:solidFill>
              </a:rPr>
              <a:t>Scientific activity</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2.1.1. </a:t>
            </a:r>
            <a:r>
              <a:rPr lang="es-ES" sz="1200">
                <a:solidFill>
                  <a:srgbClr val="424242"/>
                </a:solidFill>
              </a:rPr>
              <a:t>Research and development (R&amp;D)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2.1.2. </a:t>
            </a:r>
            <a:r>
              <a:rPr lang="es-ES" sz="1200">
                <a:solidFill>
                  <a:srgbClr val="424242"/>
                </a:solidFill>
              </a:rPr>
              <a:t>Types of research</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2.2. </a:t>
            </a:r>
            <a:r>
              <a:rPr lang="es-ES" sz="1200">
                <a:solidFill>
                  <a:srgbClr val="424242"/>
                </a:solidFill>
              </a:rPr>
              <a:t>The </a:t>
            </a:r>
            <a:r>
              <a:rPr lang="es-ES" sz="1200" i="1">
                <a:solidFill>
                  <a:srgbClr val="424242"/>
                </a:solidFill>
              </a:rPr>
              <a:t>Saving My Territory Project</a:t>
            </a:r>
            <a:endParaRPr sz="1200" b="0" i="1" u="none" strike="noStrike" cap="none">
              <a:solidFill>
                <a:srgbClr val="424242"/>
              </a:solidFill>
              <a:latin typeface="Arial"/>
              <a:ea typeface="Arial"/>
              <a:cs typeface="Arial"/>
              <a:sym typeface="Arial"/>
            </a:endParaRPr>
          </a:p>
        </p:txBody>
      </p:sp>
      <p:sp>
        <p:nvSpPr>
          <p:cNvPr id="287" name="Google Shape;287;g3715292d5cd_0_349"/>
          <p:cNvSpPr txBox="1"/>
          <p:nvPr/>
        </p:nvSpPr>
        <p:spPr>
          <a:xfrm>
            <a:off x="539750" y="903892"/>
            <a:ext cx="8096400" cy="521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3200"/>
              <a:buFont typeface="Arial"/>
              <a:buNone/>
            </a:pPr>
            <a:r>
              <a:rPr lang="es-ES" sz="2000">
                <a:solidFill>
                  <a:srgbClr val="C00000"/>
                </a:solidFill>
              </a:rPr>
              <a:t>Summary</a:t>
            </a:r>
            <a:endParaRPr sz="2000" b="0" i="0" u="none" strike="noStrike" cap="none">
              <a:solidFill>
                <a:srgbClr val="C00000"/>
              </a:solidFill>
              <a:latin typeface="Arial"/>
              <a:ea typeface="Arial"/>
              <a:cs typeface="Arial"/>
              <a:sym typeface="Arial"/>
            </a:endParaRPr>
          </a:p>
        </p:txBody>
      </p:sp>
      <p:sp>
        <p:nvSpPr>
          <p:cNvPr id="288" name="Google Shape;288;g3715292d5cd_0_349"/>
          <p:cNvSpPr txBox="1"/>
          <p:nvPr/>
        </p:nvSpPr>
        <p:spPr>
          <a:xfrm>
            <a:off x="4933950" y="1468071"/>
            <a:ext cx="3702000" cy="3232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III: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 </a:t>
            </a:r>
            <a:r>
              <a:rPr lang="es-ES" sz="1200">
                <a:solidFill>
                  <a:srgbClr val="424242"/>
                </a:solidFill>
              </a:rPr>
              <a:t>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3.1.1. </a:t>
            </a:r>
            <a:r>
              <a:rPr lang="es-ES" sz="1200">
                <a:solidFill>
                  <a:srgbClr val="424242"/>
                </a:solidFill>
              </a:rPr>
              <a:t>What is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3.1.2. </a:t>
            </a:r>
            <a:r>
              <a:rPr lang="es-ES" sz="1200">
                <a:solidFill>
                  <a:srgbClr val="424242"/>
                </a:solidFill>
              </a:rPr>
              <a:t>Limitations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3.2. </a:t>
            </a:r>
            <a:r>
              <a:rPr lang="es-ES" sz="1200">
                <a:solidFill>
                  <a:srgbClr val="424242"/>
                </a:solidFill>
              </a:rPr>
              <a:t>Outline of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3.3. </a:t>
            </a:r>
            <a:r>
              <a:rPr lang="es-ES" sz="1200">
                <a:solidFill>
                  <a:schemeClr val="dk2"/>
                </a:solidFill>
              </a:rPr>
              <a:t>The </a:t>
            </a:r>
            <a:r>
              <a:rPr lang="es-ES" sz="1200" i="1">
                <a:solidFill>
                  <a:schemeClr val="dk2"/>
                </a:solidFill>
              </a:rPr>
              <a:t>Saving My Territory Project</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a:solidFill>
                  <a:srgbClr val="C00000"/>
                </a:solidFill>
              </a:rPr>
              <a:t>Part IV: Applying the Scientific Method</a:t>
            </a:r>
            <a:r>
              <a:rPr lang="es-ES" sz="1200" b="0" i="0" u="none" strike="noStrike" cap="none">
                <a:solidFill>
                  <a:srgbClr val="C00000"/>
                </a:solidFill>
                <a:latin typeface="Arial"/>
                <a:ea typeface="Arial"/>
                <a:cs typeface="Arial"/>
                <a:sym typeface="Arial"/>
              </a:rPr>
              <a:t> </a:t>
            </a:r>
            <a:r>
              <a:rPr lang="es-ES" sz="1200">
                <a:solidFill>
                  <a:srgbClr val="424242"/>
                </a:solidFill>
              </a:rPr>
              <a:t>(optional)</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4.1. </a:t>
            </a:r>
            <a:r>
              <a:rPr lang="es-ES" sz="1200">
                <a:solidFill>
                  <a:srgbClr val="424242"/>
                </a:solidFill>
              </a:rPr>
              <a:t>Applying the scientific method</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4.2. </a:t>
            </a:r>
            <a:r>
              <a:rPr lang="es-ES" sz="1200">
                <a:solidFill>
                  <a:schemeClr val="dk2"/>
                </a:solidFill>
              </a:rPr>
              <a:t>The </a:t>
            </a:r>
            <a:r>
              <a:rPr lang="es-ES" sz="1200" i="1">
                <a:solidFill>
                  <a:schemeClr val="dk2"/>
                </a:solidFill>
              </a:rPr>
              <a:t>Saving My Territory Project</a:t>
            </a:r>
            <a:endParaRPr/>
          </a:p>
          <a:p>
            <a:pPr marL="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Parte V: </a:t>
            </a:r>
            <a:r>
              <a:rPr lang="es-ES" sz="1200">
                <a:solidFill>
                  <a:srgbClr val="C00000"/>
                </a:solidFill>
              </a:rPr>
              <a:t>Kit </a:t>
            </a:r>
            <a:r>
              <a:rPr lang="es-ES" sz="1200" i="1">
                <a:solidFill>
                  <a:srgbClr val="C00000"/>
                </a:solidFill>
              </a:rPr>
              <a:t>Saving My Territory </a:t>
            </a:r>
            <a:r>
              <a:rPr lang="es-ES" sz="1200">
                <a:solidFill>
                  <a:srgbClr val="C00000"/>
                </a:solidFill>
              </a:rPr>
              <a:t>Project</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   </a:t>
            </a:r>
            <a:r>
              <a:rPr lang="es-ES" sz="1200" b="0" i="0" u="none" strike="noStrike" cap="none">
                <a:solidFill>
                  <a:srgbClr val="424242"/>
                </a:solidFill>
                <a:latin typeface="Arial"/>
                <a:ea typeface="Arial"/>
                <a:cs typeface="Arial"/>
                <a:sym typeface="Arial"/>
              </a:rPr>
              <a:t>5.1. </a:t>
            </a:r>
            <a:r>
              <a:rPr lang="es-ES" sz="1200">
                <a:solidFill>
                  <a:srgbClr val="424242"/>
                </a:solidFill>
              </a:rPr>
              <a:t>Scientific Method and Research Techniques Poster</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5.2. </a:t>
            </a:r>
            <a:r>
              <a:rPr lang="es-ES" sz="1200">
                <a:solidFill>
                  <a:srgbClr val="424242"/>
                </a:solidFill>
              </a:rPr>
              <a:t>Research project feasibility</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5.3. </a:t>
            </a:r>
            <a:r>
              <a:rPr lang="es-ES" sz="1200">
                <a:solidFill>
                  <a:srgbClr val="424242"/>
                </a:solidFill>
              </a:rPr>
              <a:t>Research project report</a:t>
            </a:r>
            <a:endParaRPr/>
          </a:p>
          <a:p>
            <a:pPr marL="36000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p:txBody>
      </p:sp>
      <p:sp>
        <p:nvSpPr>
          <p:cNvPr id="289" name="Google Shape;289;g3715292d5cd_0_349"/>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290" name="Google Shape;290;g3715292d5cd_0_34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5"/>
          <p:cNvSpPr/>
          <p:nvPr/>
        </p:nvSpPr>
        <p:spPr>
          <a:xfrm rot="10800000">
            <a:off x="4878124" y="4216795"/>
            <a:ext cx="3726125" cy="325897"/>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6" name="Google Shape;296;p5"/>
          <p:cNvSpPr txBox="1"/>
          <p:nvPr/>
        </p:nvSpPr>
        <p:spPr>
          <a:xfrm>
            <a:off x="539750" y="900113"/>
            <a:ext cx="8096250" cy="365125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C00000"/>
                </a:solidFill>
                <a:latin typeface="Arial"/>
                <a:ea typeface="Arial"/>
                <a:cs typeface="Arial"/>
                <a:sym typeface="Arial"/>
              </a:rPr>
              <a:t>Part IV</a:t>
            </a:r>
            <a:endParaRPr/>
          </a:p>
          <a:p>
            <a:pPr marL="0" marR="0" lvl="0" indent="0" algn="ctr" rtl="0">
              <a:lnSpc>
                <a:spcPct val="100000"/>
              </a:lnSpc>
              <a:spcBef>
                <a:spcPts val="1200"/>
              </a:spcBef>
              <a:spcAft>
                <a:spcPts val="0"/>
              </a:spcAft>
              <a:buClr>
                <a:srgbClr val="000000"/>
              </a:buClr>
              <a:buSzPts val="3000"/>
              <a:buFont typeface="Arial"/>
              <a:buNone/>
            </a:pPr>
            <a:r>
              <a:rPr lang="es-ES" sz="3000">
                <a:solidFill>
                  <a:srgbClr val="C00000"/>
                </a:solidFill>
              </a:rPr>
              <a:t>Applying the scientific method</a:t>
            </a:r>
            <a:endParaRPr/>
          </a:p>
          <a:p>
            <a:pPr marL="358775" marR="0" lvl="1" indent="0" algn="l" rtl="0">
              <a:lnSpc>
                <a:spcPct val="100000"/>
              </a:lnSpc>
              <a:spcBef>
                <a:spcPts val="1200"/>
              </a:spcBef>
              <a:spcAft>
                <a:spcPts val="0"/>
              </a:spcAft>
              <a:buNone/>
            </a:pPr>
            <a:r>
              <a:rPr lang="es-ES" sz="2000" b="0" i="0" u="none" strike="noStrike" cap="none">
                <a:solidFill>
                  <a:srgbClr val="C00000"/>
                </a:solidFill>
                <a:latin typeface="Arial"/>
                <a:ea typeface="Arial"/>
                <a:cs typeface="Arial"/>
                <a:sym typeface="Arial"/>
              </a:rPr>
              <a:t>4.1. </a:t>
            </a:r>
            <a:r>
              <a:rPr lang="es-ES" sz="2000">
                <a:solidFill>
                  <a:srgbClr val="C00000"/>
                </a:solidFill>
              </a:rPr>
              <a:t>Applying the scientific method</a:t>
            </a:r>
            <a:endParaRPr sz="2000">
              <a:solidFill>
                <a:srgbClr val="C00000"/>
              </a:solidFill>
            </a:endParaRPr>
          </a:p>
          <a:p>
            <a:pPr marL="358775" marR="0" lvl="1" indent="0" algn="l" rtl="0">
              <a:lnSpc>
                <a:spcPct val="100000"/>
              </a:lnSpc>
              <a:spcBef>
                <a:spcPts val="1200"/>
              </a:spcBef>
              <a:spcAft>
                <a:spcPts val="0"/>
              </a:spcAft>
              <a:buNone/>
            </a:pPr>
            <a:r>
              <a:rPr lang="es-ES" sz="2000">
                <a:solidFill>
                  <a:srgbClr val="C00000"/>
                </a:solidFill>
              </a:rPr>
              <a:t>4.2. </a:t>
            </a:r>
            <a:r>
              <a:rPr lang="es-ES" sz="2000" i="1">
                <a:solidFill>
                  <a:srgbClr val="C00000"/>
                </a:solidFill>
              </a:rPr>
              <a:t>Saving my territory…</a:t>
            </a:r>
            <a:endParaRPr sz="2000" i="1">
              <a:solidFill>
                <a:srgbClr val="C00000"/>
              </a:solidFill>
            </a:endParaRPr>
          </a:p>
        </p:txBody>
      </p:sp>
      <p:sp>
        <p:nvSpPr>
          <p:cNvPr id="297" name="Google Shape;297;p5"/>
          <p:cNvSpPr/>
          <p:nvPr/>
        </p:nvSpPr>
        <p:spPr>
          <a:xfrm flipH="1">
            <a:off x="4951047" y="2059121"/>
            <a:ext cx="2539898" cy="1514332"/>
          </a:xfrm>
          <a:prstGeom prst="wedgeEllipseCallout">
            <a:avLst>
              <a:gd name="adj1" fmla="val -54557"/>
              <a:gd name="adj2" fmla="val -932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424242"/>
              </a:solidFill>
              <a:latin typeface="Arial"/>
              <a:ea typeface="Arial"/>
              <a:cs typeface="Arial"/>
              <a:sym typeface="Arial"/>
            </a:endParaRPr>
          </a:p>
        </p:txBody>
      </p:sp>
      <p:sp>
        <p:nvSpPr>
          <p:cNvPr id="298" name="Google Shape;298;p5"/>
          <p:cNvSpPr txBox="1"/>
          <p:nvPr/>
        </p:nvSpPr>
        <p:spPr>
          <a:xfrm>
            <a:off x="5109425" y="2301975"/>
            <a:ext cx="2179200" cy="10869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In this workshop, we look at science and technology, and learn how to use them to solve problems that we see around us.</a:t>
            </a:r>
            <a:endParaRPr sz="1200" b="0" i="0" u="none" strike="noStrike" cap="none">
              <a:solidFill>
                <a:srgbClr val="000000"/>
              </a:solidFill>
              <a:latin typeface="Arial"/>
              <a:ea typeface="Arial"/>
              <a:cs typeface="Arial"/>
              <a:sym typeface="Arial"/>
            </a:endParaRPr>
          </a:p>
        </p:txBody>
      </p:sp>
      <p:grpSp>
        <p:nvGrpSpPr>
          <p:cNvPr id="299" name="Google Shape;299;p5"/>
          <p:cNvGrpSpPr/>
          <p:nvPr/>
        </p:nvGrpSpPr>
        <p:grpSpPr>
          <a:xfrm flipH="1">
            <a:off x="7566133" y="2266374"/>
            <a:ext cx="954232" cy="2113369"/>
            <a:chOff x="450718" y="3715931"/>
            <a:chExt cx="894911" cy="2302979"/>
          </a:xfrm>
        </p:grpSpPr>
        <p:sp>
          <p:nvSpPr>
            <p:cNvPr id="300" name="Google Shape;300;p5"/>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1" name="Google Shape;301;p5"/>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2" name="Google Shape;302;p5"/>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3" name="Google Shape;303;p5"/>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4" name="Google Shape;304;p5"/>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5" name="Google Shape;305;p5"/>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06" name="Google Shape;306;p5"/>
            <p:cNvGrpSpPr/>
            <p:nvPr/>
          </p:nvGrpSpPr>
          <p:grpSpPr>
            <a:xfrm>
              <a:off x="771529" y="4909052"/>
              <a:ext cx="266446" cy="274938"/>
              <a:chOff x="771529" y="4909052"/>
              <a:chExt cx="266446" cy="274938"/>
            </a:xfrm>
          </p:grpSpPr>
          <p:sp>
            <p:nvSpPr>
              <p:cNvPr id="307" name="Google Shape;307;p5"/>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8" name="Google Shape;308;p5"/>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9" name="Google Shape;309;p5"/>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0" name="Google Shape;310;p5"/>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1" name="Google Shape;311;p5"/>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2" name="Google Shape;312;p5"/>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13" name="Google Shape;313;p5"/>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4" name="Google Shape;314;p5"/>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5" name="Google Shape;315;p5"/>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6" name="Google Shape;316;p5"/>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7" name="Google Shape;317;p5"/>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18" name="Google Shape;318;p5"/>
            <p:cNvGrpSpPr/>
            <p:nvPr/>
          </p:nvGrpSpPr>
          <p:grpSpPr>
            <a:xfrm>
              <a:off x="955342" y="4072114"/>
              <a:ext cx="43988" cy="51405"/>
              <a:chOff x="955342" y="4072114"/>
              <a:chExt cx="43988" cy="51405"/>
            </a:xfrm>
          </p:grpSpPr>
          <p:sp>
            <p:nvSpPr>
              <p:cNvPr id="319" name="Google Shape;319;p5"/>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0" name="Google Shape;320;p5"/>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1" name="Google Shape;321;p5"/>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22" name="Google Shape;322;p5"/>
            <p:cNvGrpSpPr/>
            <p:nvPr/>
          </p:nvGrpSpPr>
          <p:grpSpPr>
            <a:xfrm>
              <a:off x="786459" y="4077810"/>
              <a:ext cx="51050" cy="60226"/>
              <a:chOff x="786459" y="4077810"/>
              <a:chExt cx="51050" cy="60226"/>
            </a:xfrm>
          </p:grpSpPr>
          <p:sp>
            <p:nvSpPr>
              <p:cNvPr id="323" name="Google Shape;323;p5"/>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4" name="Google Shape;324;p5"/>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25" name="Google Shape;325;p5"/>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6" name="Google Shape;326;p5"/>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27" name="Google Shape;327;p5"/>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328" name="Google Shape;328;p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6"/>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34" name="Google Shape;334;p6"/>
          <p:cNvSpPr/>
          <p:nvPr/>
        </p:nvSpPr>
        <p:spPr>
          <a:xfrm>
            <a:off x="5325035" y="1753781"/>
            <a:ext cx="1476865" cy="557159"/>
          </a:xfrm>
          <a:custGeom>
            <a:avLst/>
            <a:gdLst/>
            <a:ahLst/>
            <a:cxnLst/>
            <a:rect l="l" t="t" r="r" b="b"/>
            <a:pathLst>
              <a:path w="1476865" h="557159" extrusionOk="0">
                <a:moveTo>
                  <a:pt x="10955" y="15977"/>
                </a:moveTo>
                <a:cubicBezTo>
                  <a:pt x="30007" y="-17029"/>
                  <a:pt x="1404043" y="9034"/>
                  <a:pt x="1465313" y="15977"/>
                </a:cubicBezTo>
                <a:cubicBezTo>
                  <a:pt x="1491697" y="69998"/>
                  <a:pt x="1462699" y="372129"/>
                  <a:pt x="1465313" y="549483"/>
                </a:cubicBezTo>
                <a:cubicBezTo>
                  <a:pt x="959420" y="576442"/>
                  <a:pt x="310147" y="580304"/>
                  <a:pt x="23455" y="551357"/>
                </a:cubicBezTo>
                <a:cubicBezTo>
                  <a:pt x="5059" y="363457"/>
                  <a:pt x="-984" y="213014"/>
                  <a:pt x="10955" y="15977"/>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35" name="Google Shape;335;p6"/>
          <p:cNvSpPr/>
          <p:nvPr/>
        </p:nvSpPr>
        <p:spPr>
          <a:xfrm>
            <a:off x="2283269" y="1728309"/>
            <a:ext cx="1167096" cy="608377"/>
          </a:xfrm>
          <a:custGeom>
            <a:avLst/>
            <a:gdLst/>
            <a:ahLst/>
            <a:cxnLst/>
            <a:rect l="l" t="t" r="r" b="b"/>
            <a:pathLst>
              <a:path w="1167096" h="608377" extrusionOk="0">
                <a:moveTo>
                  <a:pt x="8657" y="17446"/>
                </a:moveTo>
                <a:cubicBezTo>
                  <a:pt x="21978" y="-19319"/>
                  <a:pt x="1105959" y="11044"/>
                  <a:pt x="1157967" y="17446"/>
                </a:cubicBezTo>
                <a:cubicBezTo>
                  <a:pt x="1196827" y="79696"/>
                  <a:pt x="1144262" y="406562"/>
                  <a:pt x="1157967" y="599996"/>
                </a:cubicBezTo>
                <a:cubicBezTo>
                  <a:pt x="769038" y="613433"/>
                  <a:pt x="244100" y="633052"/>
                  <a:pt x="18535" y="602042"/>
                </a:cubicBezTo>
                <a:cubicBezTo>
                  <a:pt x="6587" y="401322"/>
                  <a:pt x="11331" y="235699"/>
                  <a:pt x="8657"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36" name="Google Shape;336;p6"/>
          <p:cNvSpPr/>
          <p:nvPr/>
        </p:nvSpPr>
        <p:spPr>
          <a:xfrm>
            <a:off x="3450365" y="3999482"/>
            <a:ext cx="1562699" cy="582844"/>
          </a:xfrm>
          <a:custGeom>
            <a:avLst/>
            <a:gdLst/>
            <a:ahLst/>
            <a:cxnLst/>
            <a:rect l="l" t="t" r="r" b="b"/>
            <a:pathLst>
              <a:path w="1562699" h="582844" extrusionOk="0">
                <a:moveTo>
                  <a:pt x="11592" y="16714"/>
                </a:moveTo>
                <a:cubicBezTo>
                  <a:pt x="23430" y="-22960"/>
                  <a:pt x="1476399" y="12927"/>
                  <a:pt x="1550476" y="16714"/>
                </a:cubicBezTo>
                <a:cubicBezTo>
                  <a:pt x="1591183" y="75939"/>
                  <a:pt x="1532442" y="389775"/>
                  <a:pt x="1550476" y="574814"/>
                </a:cubicBezTo>
                <a:cubicBezTo>
                  <a:pt x="994508" y="623419"/>
                  <a:pt x="328119" y="607598"/>
                  <a:pt x="24818" y="576775"/>
                </a:cubicBezTo>
                <a:cubicBezTo>
                  <a:pt x="19918" y="388060"/>
                  <a:pt x="-10911" y="218226"/>
                  <a:pt x="11592" y="1671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37" name="Google Shape;337;p6"/>
          <p:cNvSpPr/>
          <p:nvPr/>
        </p:nvSpPr>
        <p:spPr>
          <a:xfrm>
            <a:off x="2114997" y="2955832"/>
            <a:ext cx="1445021" cy="406800"/>
          </a:xfrm>
          <a:prstGeom prst="homePlate">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6"/>
          <p:cNvSpPr txBox="1">
            <a:spLocks noGrp="1"/>
          </p:cNvSpPr>
          <p:nvPr>
            <p:ph type="body" idx="4294967295"/>
          </p:nvPr>
        </p:nvSpPr>
        <p:spPr>
          <a:xfrm>
            <a:off x="2222917" y="2906482"/>
            <a:ext cx="920399" cy="47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s-ES" sz="1400">
                <a:solidFill>
                  <a:schemeClr val="lt1"/>
                </a:solidFill>
                <a:latin typeface="Arial"/>
                <a:ea typeface="Arial"/>
                <a:cs typeface="Arial"/>
                <a:sym typeface="Arial"/>
              </a:rPr>
              <a:t>5 min.</a:t>
            </a:r>
            <a:endParaRPr sz="1400">
              <a:solidFill>
                <a:schemeClr val="lt1"/>
              </a:solidFill>
              <a:latin typeface="Arial"/>
              <a:ea typeface="Arial"/>
              <a:cs typeface="Arial"/>
              <a:sym typeface="Arial"/>
            </a:endParaRPr>
          </a:p>
        </p:txBody>
      </p:sp>
      <p:cxnSp>
        <p:nvCxnSpPr>
          <p:cNvPr id="339" name="Google Shape;339;p6"/>
          <p:cNvCxnSpPr/>
          <p:nvPr/>
        </p:nvCxnSpPr>
        <p:spPr>
          <a:xfrm>
            <a:off x="2838561" y="2447703"/>
            <a:ext cx="0" cy="554700"/>
          </a:xfrm>
          <a:prstGeom prst="straightConnector1">
            <a:avLst/>
          </a:prstGeom>
          <a:noFill/>
          <a:ln w="9525" cap="flat" cmpd="sng">
            <a:solidFill>
              <a:schemeClr val="dk2"/>
            </a:solidFill>
            <a:prstDash val="solid"/>
            <a:round/>
            <a:headEnd type="none" w="sm" len="sm"/>
            <a:tailEnd type="none" w="sm" len="sm"/>
          </a:ln>
        </p:spPr>
      </p:cxnSp>
      <p:sp>
        <p:nvSpPr>
          <p:cNvPr id="340" name="Google Shape;340;p6"/>
          <p:cNvSpPr/>
          <p:nvPr/>
        </p:nvSpPr>
        <p:spPr>
          <a:xfrm>
            <a:off x="2739099" y="2408747"/>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1" name="Google Shape;341;p6"/>
          <p:cNvSpPr txBox="1">
            <a:spLocks noGrp="1"/>
          </p:cNvSpPr>
          <p:nvPr>
            <p:ph type="body" idx="4294967295"/>
          </p:nvPr>
        </p:nvSpPr>
        <p:spPr>
          <a:xfrm>
            <a:off x="2283854" y="1721000"/>
            <a:ext cx="1121164" cy="63839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Breaking the ice</a:t>
            </a:r>
            <a:endParaRPr sz="1400">
              <a:solidFill>
                <a:schemeClr val="dk2"/>
              </a:solidFill>
              <a:latin typeface="Arial"/>
              <a:ea typeface="Arial"/>
              <a:cs typeface="Arial"/>
              <a:sym typeface="Arial"/>
            </a:endParaRPr>
          </a:p>
        </p:txBody>
      </p:sp>
      <p:sp>
        <p:nvSpPr>
          <p:cNvPr id="342" name="Google Shape;342;p6"/>
          <p:cNvSpPr/>
          <p:nvPr/>
        </p:nvSpPr>
        <p:spPr>
          <a:xfrm>
            <a:off x="3342153" y="2955832"/>
            <a:ext cx="2051100" cy="406800"/>
          </a:xfrm>
          <a:prstGeom prst="chevron">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6"/>
          <p:cNvSpPr txBox="1">
            <a:spLocks noGrp="1"/>
          </p:cNvSpPr>
          <p:nvPr>
            <p:ph type="body" idx="4294967295"/>
          </p:nvPr>
        </p:nvSpPr>
        <p:spPr>
          <a:xfrm>
            <a:off x="3637934" y="2906482"/>
            <a:ext cx="1315500" cy="47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s-ES" sz="1400">
                <a:solidFill>
                  <a:schemeClr val="lt1"/>
                </a:solidFill>
                <a:latin typeface="Arial"/>
                <a:ea typeface="Arial"/>
                <a:cs typeface="Arial"/>
                <a:sym typeface="Arial"/>
              </a:rPr>
              <a:t>15 min</a:t>
            </a:r>
            <a:endParaRPr sz="1400">
              <a:solidFill>
                <a:schemeClr val="lt1"/>
              </a:solidFill>
              <a:latin typeface="Arial"/>
              <a:ea typeface="Arial"/>
              <a:cs typeface="Arial"/>
              <a:sym typeface="Arial"/>
            </a:endParaRPr>
          </a:p>
        </p:txBody>
      </p:sp>
      <p:cxnSp>
        <p:nvCxnSpPr>
          <p:cNvPr id="344" name="Google Shape;344;p6"/>
          <p:cNvCxnSpPr/>
          <p:nvPr/>
        </p:nvCxnSpPr>
        <p:spPr>
          <a:xfrm>
            <a:off x="6069993" y="2447703"/>
            <a:ext cx="0" cy="554700"/>
          </a:xfrm>
          <a:prstGeom prst="straightConnector1">
            <a:avLst/>
          </a:prstGeom>
          <a:noFill/>
          <a:ln w="9525" cap="flat" cmpd="sng">
            <a:solidFill>
              <a:schemeClr val="dk2"/>
            </a:solidFill>
            <a:prstDash val="solid"/>
            <a:round/>
            <a:headEnd type="none" w="sm" len="sm"/>
            <a:tailEnd type="none" w="sm" len="sm"/>
          </a:ln>
        </p:spPr>
      </p:cxnSp>
      <p:sp>
        <p:nvSpPr>
          <p:cNvPr id="345" name="Google Shape;345;p6"/>
          <p:cNvSpPr/>
          <p:nvPr/>
        </p:nvSpPr>
        <p:spPr>
          <a:xfrm>
            <a:off x="5970530" y="2408747"/>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6" name="Google Shape;346;p6"/>
          <p:cNvSpPr txBox="1">
            <a:spLocks noGrp="1"/>
          </p:cNvSpPr>
          <p:nvPr>
            <p:ph type="body" idx="4294967295"/>
          </p:nvPr>
        </p:nvSpPr>
        <p:spPr>
          <a:xfrm>
            <a:off x="5120146" y="1720999"/>
            <a:ext cx="1740000" cy="638400"/>
          </a:xfrm>
          <a:prstGeom prst="rect">
            <a:avLst/>
          </a:prstGeom>
          <a:noFill/>
          <a:ln>
            <a:noFill/>
          </a:ln>
        </p:spPr>
        <p:txBody>
          <a:bodyPr spcFirstLastPara="1" wrap="square" lIns="91425" tIns="91425" rIns="91425" bIns="91425" anchor="t" anchorCtr="0">
            <a:noAutofit/>
          </a:bodyPr>
          <a:lstStyle/>
          <a:p>
            <a:pPr marL="127000" lvl="0" indent="0" algn="ctr" rtl="0">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Applying the scientific method</a:t>
            </a:r>
            <a:endParaRPr sz="1400">
              <a:solidFill>
                <a:schemeClr val="dk2"/>
              </a:solidFill>
              <a:latin typeface="Arial"/>
              <a:ea typeface="Arial"/>
              <a:cs typeface="Arial"/>
              <a:sym typeface="Arial"/>
            </a:endParaRPr>
          </a:p>
          <a:p>
            <a:pPr marL="127000" lvl="0" indent="0" algn="ctr" rtl="0">
              <a:lnSpc>
                <a:spcPct val="100000"/>
              </a:lnSpc>
              <a:spcBef>
                <a:spcPts val="0"/>
              </a:spcBef>
              <a:spcAft>
                <a:spcPts val="0"/>
              </a:spcAft>
              <a:buClr>
                <a:srgbClr val="000000"/>
              </a:buClr>
              <a:buSzPts val="1600"/>
              <a:buNone/>
            </a:pPr>
            <a:endParaRPr sz="1400">
              <a:solidFill>
                <a:schemeClr val="dk2"/>
              </a:solidFill>
              <a:latin typeface="Arial"/>
              <a:ea typeface="Arial"/>
              <a:cs typeface="Arial"/>
              <a:sym typeface="Arial"/>
            </a:endParaRPr>
          </a:p>
        </p:txBody>
      </p:sp>
      <p:sp>
        <p:nvSpPr>
          <p:cNvPr id="347" name="Google Shape;347;p6"/>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FFFFFF"/>
              </a:buClr>
              <a:buSzPts val="3200"/>
              <a:buFont typeface="Roboto"/>
              <a:buNone/>
            </a:pPr>
            <a:r>
              <a:rPr lang="es-ES" sz="2000">
                <a:solidFill>
                  <a:srgbClr val="C00000"/>
                </a:solidFill>
              </a:rPr>
              <a:t>Timeframe</a:t>
            </a:r>
            <a:endParaRPr sz="2000" b="0" i="0" u="none" strike="noStrike" cap="none">
              <a:solidFill>
                <a:srgbClr val="C00000"/>
              </a:solidFill>
              <a:latin typeface="Arial"/>
              <a:ea typeface="Arial"/>
              <a:cs typeface="Arial"/>
              <a:sym typeface="Arial"/>
            </a:endParaRPr>
          </a:p>
        </p:txBody>
      </p:sp>
      <p:sp>
        <p:nvSpPr>
          <p:cNvPr id="348" name="Google Shape;348;p6"/>
          <p:cNvSpPr txBox="1"/>
          <p:nvPr/>
        </p:nvSpPr>
        <p:spPr>
          <a:xfrm>
            <a:off x="0" y="123824"/>
            <a:ext cx="9135900" cy="521699"/>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349" name="Google Shape;349;p6"/>
          <p:cNvSpPr/>
          <p:nvPr/>
        </p:nvSpPr>
        <p:spPr>
          <a:xfrm>
            <a:off x="5177132" y="2951164"/>
            <a:ext cx="2051100" cy="406800"/>
          </a:xfrm>
          <a:prstGeom prst="chevron">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6"/>
          <p:cNvSpPr txBox="1"/>
          <p:nvPr/>
        </p:nvSpPr>
        <p:spPr>
          <a:xfrm>
            <a:off x="5486400" y="2901814"/>
            <a:ext cx="1315500" cy="470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2"/>
              </a:buClr>
              <a:buSzPts val="1800"/>
              <a:buFont typeface="Roboto"/>
              <a:buNone/>
            </a:pPr>
            <a:r>
              <a:rPr lang="es-ES" sz="1400" b="0" i="0" u="none" strike="noStrike" cap="none">
                <a:solidFill>
                  <a:schemeClr val="lt1"/>
                </a:solidFill>
                <a:latin typeface="Arial"/>
                <a:ea typeface="Arial"/>
                <a:cs typeface="Arial"/>
                <a:sym typeface="Arial"/>
              </a:rPr>
              <a:t>35 min.</a:t>
            </a:r>
            <a:endParaRPr/>
          </a:p>
        </p:txBody>
      </p:sp>
      <p:cxnSp>
        <p:nvCxnSpPr>
          <p:cNvPr id="351" name="Google Shape;351;p6"/>
          <p:cNvCxnSpPr/>
          <p:nvPr/>
        </p:nvCxnSpPr>
        <p:spPr>
          <a:xfrm rot="10800000">
            <a:off x="4275618" y="3351822"/>
            <a:ext cx="0" cy="554700"/>
          </a:xfrm>
          <a:prstGeom prst="straightConnector1">
            <a:avLst/>
          </a:prstGeom>
          <a:noFill/>
          <a:ln w="9525" cap="flat" cmpd="sng">
            <a:solidFill>
              <a:schemeClr val="dk2"/>
            </a:solidFill>
            <a:prstDash val="solid"/>
            <a:round/>
            <a:headEnd type="none" w="sm" len="sm"/>
            <a:tailEnd type="none" w="sm" len="sm"/>
          </a:ln>
        </p:spPr>
      </p:cxnSp>
      <p:sp>
        <p:nvSpPr>
          <p:cNvPr id="352" name="Google Shape;352;p6"/>
          <p:cNvSpPr/>
          <p:nvPr/>
        </p:nvSpPr>
        <p:spPr>
          <a:xfrm rot="10800000" flipH="1">
            <a:off x="4176155" y="3746578"/>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3" name="Google Shape;353;p6"/>
          <p:cNvSpPr txBox="1"/>
          <p:nvPr/>
        </p:nvSpPr>
        <p:spPr>
          <a:xfrm>
            <a:off x="3373680" y="4004219"/>
            <a:ext cx="1604947" cy="6384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a:solidFill>
                  <a:schemeClr val="dk2"/>
                </a:solidFill>
              </a:rPr>
              <a:t>Scientific method poster</a:t>
            </a:r>
            <a:endParaRPr/>
          </a:p>
        </p:txBody>
      </p:sp>
      <p:sp>
        <p:nvSpPr>
          <p:cNvPr id="354" name="Google Shape;354;p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7"/>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60" name="Google Shape;360;p7"/>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When working on this session, students should have a copy of the Scientific Method and Research Techniques poster to review the stages and become familiar with the methodology.</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Work with the slides takes place after this review. This consists of the step-by-step application of the scientific method to a specific case. After asking the research question, each student should individually try to apply the stages in the scientific method for about 5-10 minutes. The students can then be organised into small groups to share their individual ideas. Finally, work can done on each slide by pooling the group’s work, and seeing if it is the same or if people have fresh ideas. Time for reflection and discussion should be set aside when working on each stage.</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rgbClr val="7030A0"/>
                </a:solidFill>
                <a:latin typeface="Arial"/>
                <a:ea typeface="Arial"/>
                <a:cs typeface="Arial"/>
                <a:sym typeface="Arial"/>
              </a:rPr>
              <a:t>No variables are considered in this example.</a:t>
            </a:r>
            <a:endParaRPr sz="1400">
              <a:solidFill>
                <a:srgbClr val="7030A0"/>
              </a:solidFill>
              <a:latin typeface="Arial"/>
              <a:ea typeface="Arial"/>
              <a:cs typeface="Arial"/>
              <a:sym typeface="Arial"/>
            </a:endParaRPr>
          </a:p>
        </p:txBody>
      </p:sp>
      <p:sp>
        <p:nvSpPr>
          <p:cNvPr id="361" name="Google Shape;361;p7"/>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7030A0"/>
                </a:solidFill>
              </a:rPr>
              <a:t>4.1. Applying the scientific method</a:t>
            </a:r>
            <a:endParaRPr sz="2000">
              <a:solidFill>
                <a:srgbClr val="7030A0"/>
              </a:solidFill>
            </a:endParaRPr>
          </a:p>
          <a:p>
            <a:pPr marL="0" marR="0" lvl="0" indent="0" algn="l" rtl="0">
              <a:lnSpc>
                <a:spcPct val="100000"/>
              </a:lnSpc>
              <a:spcBef>
                <a:spcPts val="0"/>
              </a:spcBef>
              <a:spcAft>
                <a:spcPts val="0"/>
              </a:spcAft>
              <a:buClr>
                <a:schemeClr val="lt1"/>
              </a:buClr>
              <a:buSzPts val="3200"/>
              <a:buFont typeface="Roboto"/>
              <a:buNone/>
            </a:pPr>
            <a:endParaRPr sz="2000">
              <a:solidFill>
                <a:srgbClr val="7030A0"/>
              </a:solidFill>
            </a:endParaRPr>
          </a:p>
        </p:txBody>
      </p:sp>
      <p:sp>
        <p:nvSpPr>
          <p:cNvPr id="362" name="Google Shape;362;p7"/>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7030A0"/>
                </a:solidFill>
              </a:rPr>
              <a:t>Applying the scientific method</a:t>
            </a:r>
            <a:endParaRPr>
              <a:solidFill>
                <a:srgbClr val="7030A0"/>
              </a:solidFill>
            </a:endParaRPr>
          </a:p>
        </p:txBody>
      </p:sp>
      <p:sp>
        <p:nvSpPr>
          <p:cNvPr id="363" name="Google Shape;363;p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8"/>
          <p:cNvSpPr/>
          <p:nvPr/>
        </p:nvSpPr>
        <p:spPr>
          <a:xfrm>
            <a:off x="2117338" y="2003491"/>
            <a:ext cx="1675200" cy="1136400"/>
          </a:xfrm>
          <a:prstGeom prst="wedgeEllipseCallout">
            <a:avLst>
              <a:gd name="adj1" fmla="val 57377"/>
              <a:gd name="adj2" fmla="val 38945"/>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69" name="Google Shape;369;p8"/>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70" name="Google Shape;370;p8"/>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Can you apply the scientific method to a specific case?</a:t>
            </a:r>
            <a:endParaRPr sz="2000" b="0" i="0" u="none" strike="noStrike" cap="none">
              <a:solidFill>
                <a:srgbClr val="C00000"/>
              </a:solidFill>
              <a:latin typeface="Arial"/>
              <a:ea typeface="Arial"/>
              <a:cs typeface="Arial"/>
              <a:sym typeface="Arial"/>
            </a:endParaRPr>
          </a:p>
        </p:txBody>
      </p:sp>
      <p:sp>
        <p:nvSpPr>
          <p:cNvPr id="371" name="Google Shape;371;p8"/>
          <p:cNvSpPr/>
          <p:nvPr/>
        </p:nvSpPr>
        <p:spPr>
          <a:xfrm flipH="1">
            <a:off x="1976716" y="4214816"/>
            <a:ext cx="4437530" cy="452124"/>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72" name="Google Shape;372;p8"/>
          <p:cNvSpPr/>
          <p:nvPr/>
        </p:nvSpPr>
        <p:spPr>
          <a:xfrm flipH="1">
            <a:off x="4799668" y="1626317"/>
            <a:ext cx="1884040" cy="1136517"/>
          </a:xfrm>
          <a:prstGeom prst="wedgeEllipseCallout">
            <a:avLst>
              <a:gd name="adj1" fmla="val 51115"/>
              <a:gd name="adj2" fmla="val 54272"/>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73" name="Google Shape;373;p8"/>
          <p:cNvSpPr txBox="1"/>
          <p:nvPr/>
        </p:nvSpPr>
        <p:spPr>
          <a:xfrm>
            <a:off x="2164969" y="2194575"/>
            <a:ext cx="1574801" cy="719066"/>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Roboto"/>
              <a:buNone/>
            </a:pPr>
            <a:r>
              <a:rPr lang="es-ES" sz="1200">
                <a:solidFill>
                  <a:schemeClr val="dk2"/>
                </a:solidFill>
              </a:rPr>
              <a:t>Can you apply the scientific method to a specific case?</a:t>
            </a:r>
            <a:endParaRPr sz="12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200" b="0" i="0" u="none" strike="noStrike" cap="none">
              <a:solidFill>
                <a:schemeClr val="dk2"/>
              </a:solidFill>
              <a:latin typeface="Arial"/>
              <a:ea typeface="Arial"/>
              <a:cs typeface="Arial"/>
              <a:sym typeface="Arial"/>
            </a:endParaRPr>
          </a:p>
          <a:p>
            <a:pPr marL="127000" marR="0" lvl="0" indent="0" algn="ctr" rtl="0">
              <a:lnSpc>
                <a:spcPct val="100000"/>
              </a:lnSpc>
              <a:spcBef>
                <a:spcPts val="0"/>
              </a:spcBef>
              <a:spcAft>
                <a:spcPts val="0"/>
              </a:spcAft>
              <a:buClr>
                <a:srgbClr val="000000"/>
              </a:buClr>
              <a:buSzPts val="1600"/>
              <a:buFont typeface="Roboto"/>
              <a:buNone/>
            </a:pPr>
            <a:endParaRPr sz="1200" b="0" i="0" u="none" strike="noStrike" cap="none">
              <a:solidFill>
                <a:schemeClr val="dk2"/>
              </a:solidFill>
              <a:latin typeface="Arial"/>
              <a:ea typeface="Arial"/>
              <a:cs typeface="Arial"/>
              <a:sym typeface="Arial"/>
            </a:endParaRPr>
          </a:p>
        </p:txBody>
      </p:sp>
      <p:sp>
        <p:nvSpPr>
          <p:cNvPr id="374" name="Google Shape;374;p8"/>
          <p:cNvSpPr txBox="1"/>
          <p:nvPr/>
        </p:nvSpPr>
        <p:spPr>
          <a:xfrm>
            <a:off x="4869768" y="1878462"/>
            <a:ext cx="1743840" cy="814902"/>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Roboto"/>
              <a:buNone/>
            </a:pPr>
            <a:r>
              <a:rPr lang="es-ES" sz="1200"/>
              <a:t>This is the research question and what you have to observe:</a:t>
            </a:r>
            <a:endParaRPr/>
          </a:p>
        </p:txBody>
      </p:sp>
      <p:sp>
        <p:nvSpPr>
          <p:cNvPr id="375" name="Google Shape;375;p8"/>
          <p:cNvSpPr/>
          <p:nvPr/>
        </p:nvSpPr>
        <p:spPr>
          <a:xfrm>
            <a:off x="5465684" y="2641111"/>
            <a:ext cx="1743840" cy="1016489"/>
          </a:xfrm>
          <a:prstGeom prst="ellipse">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76" name="Google Shape;376;p8"/>
          <p:cNvSpPr txBox="1"/>
          <p:nvPr/>
        </p:nvSpPr>
        <p:spPr>
          <a:xfrm>
            <a:off x="5510258" y="2787337"/>
            <a:ext cx="1705886" cy="762262"/>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Roboto"/>
              <a:buNone/>
            </a:pPr>
            <a:r>
              <a:rPr lang="es-ES" sz="1200"/>
              <a:t>How does sunlight affect the growth of plants?</a:t>
            </a:r>
            <a:endParaRPr sz="1200" b="0" i="0" u="none" strike="noStrike" cap="none">
              <a:solidFill>
                <a:srgbClr val="000000"/>
              </a:solidFill>
              <a:latin typeface="Arial"/>
              <a:ea typeface="Arial"/>
              <a:cs typeface="Arial"/>
              <a:sym typeface="Arial"/>
            </a:endParaRPr>
          </a:p>
          <a:p>
            <a:pPr marL="127000" marR="0" lvl="0" indent="0" algn="ctr" rtl="0">
              <a:lnSpc>
                <a:spcPct val="100000"/>
              </a:lnSpc>
              <a:spcBef>
                <a:spcPts val="0"/>
              </a:spcBef>
              <a:spcAft>
                <a:spcPts val="0"/>
              </a:spcAft>
              <a:buClr>
                <a:srgbClr val="000000"/>
              </a:buClr>
              <a:buSzPts val="1600"/>
              <a:buFont typeface="Roboto"/>
              <a:buNone/>
            </a:pPr>
            <a:endParaRPr sz="1200" b="0" i="0" u="none" strike="noStrike" cap="none">
              <a:solidFill>
                <a:srgbClr val="000000"/>
              </a:solidFill>
              <a:latin typeface="Arial"/>
              <a:ea typeface="Arial"/>
              <a:cs typeface="Arial"/>
              <a:sym typeface="Arial"/>
            </a:endParaRPr>
          </a:p>
        </p:txBody>
      </p:sp>
      <p:grpSp>
        <p:nvGrpSpPr>
          <p:cNvPr id="377" name="Google Shape;377;p8"/>
          <p:cNvGrpSpPr/>
          <p:nvPr/>
        </p:nvGrpSpPr>
        <p:grpSpPr>
          <a:xfrm flipH="1">
            <a:off x="3836992" y="2400779"/>
            <a:ext cx="1024990" cy="2176093"/>
            <a:chOff x="1615219" y="507815"/>
            <a:chExt cx="989820" cy="2371331"/>
          </a:xfrm>
        </p:grpSpPr>
        <p:sp>
          <p:nvSpPr>
            <p:cNvPr id="378" name="Google Shape;378;p8"/>
            <p:cNvSpPr/>
            <p:nvPr/>
          </p:nvSpPr>
          <p:spPr>
            <a:xfrm>
              <a:off x="1835408" y="1263883"/>
              <a:ext cx="507844" cy="1078049"/>
            </a:xfrm>
            <a:custGeom>
              <a:avLst/>
              <a:gdLst/>
              <a:ahLst/>
              <a:cxnLst/>
              <a:rect l="l" t="t" r="r" b="b"/>
              <a:pathLst>
                <a:path w="507844" h="1078049" extrusionOk="0">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9" name="Google Shape;379;p8"/>
            <p:cNvSpPr/>
            <p:nvPr/>
          </p:nvSpPr>
          <p:spPr>
            <a:xfrm rot="10800000" flipH="1">
              <a:off x="1786911" y="589304"/>
              <a:ext cx="616497" cy="678217"/>
            </a:xfrm>
            <a:custGeom>
              <a:avLst/>
              <a:gdLst/>
              <a:ahLst/>
              <a:cxnLst/>
              <a:rect l="l" t="t" r="r" b="b"/>
              <a:pathLst>
                <a:path w="616497" h="678217" extrusionOk="0">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0" name="Google Shape;380;p8"/>
            <p:cNvSpPr/>
            <p:nvPr/>
          </p:nvSpPr>
          <p:spPr>
            <a:xfrm rot="10800000" flipH="1">
              <a:off x="1839201" y="2648192"/>
              <a:ext cx="198274" cy="230954"/>
            </a:xfrm>
            <a:custGeom>
              <a:avLst/>
              <a:gdLst/>
              <a:ahLst/>
              <a:cxnLst/>
              <a:rect l="l" t="t" r="r" b="b"/>
              <a:pathLst>
                <a:path w="198274" h="230954" extrusionOk="0">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1" name="Google Shape;381;p8"/>
            <p:cNvSpPr/>
            <p:nvPr/>
          </p:nvSpPr>
          <p:spPr>
            <a:xfrm rot="10800000" flipH="1">
              <a:off x="1984145" y="2341478"/>
              <a:ext cx="26460" cy="336480"/>
            </a:xfrm>
            <a:custGeom>
              <a:avLst/>
              <a:gdLst/>
              <a:ahLst/>
              <a:cxnLst/>
              <a:rect l="l" t="t" r="r" b="b"/>
              <a:pathLst>
                <a:path w="26460" h="336480" extrusionOk="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2" name="Google Shape;382;p8"/>
            <p:cNvSpPr/>
            <p:nvPr/>
          </p:nvSpPr>
          <p:spPr>
            <a:xfrm rot="10800000" flipH="1">
              <a:off x="2128948" y="2331598"/>
              <a:ext cx="14052" cy="324314"/>
            </a:xfrm>
            <a:custGeom>
              <a:avLst/>
              <a:gdLst/>
              <a:ahLst/>
              <a:cxnLst/>
              <a:rect l="l" t="t" r="r" b="b"/>
              <a:pathLst>
                <a:path w="14052" h="324314" extrusionOk="0">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3" name="Google Shape;383;p8"/>
            <p:cNvSpPr/>
            <p:nvPr/>
          </p:nvSpPr>
          <p:spPr>
            <a:xfrm rot="10800000" flipH="1">
              <a:off x="2120885" y="2623401"/>
              <a:ext cx="183310" cy="242306"/>
            </a:xfrm>
            <a:custGeom>
              <a:avLst/>
              <a:gdLst/>
              <a:ahLst/>
              <a:cxnLst/>
              <a:rect l="l" t="t" r="r" b="b"/>
              <a:pathLst>
                <a:path w="183310" h="242306" extrusionOk="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4" name="Google Shape;384;p8"/>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5" name="Google Shape;385;p8"/>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w="9525"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6" name="Google Shape;386;p8"/>
            <p:cNvSpPr/>
            <p:nvPr/>
          </p:nvSpPr>
          <p:spPr>
            <a:xfrm rot="10800000" flipH="1">
              <a:off x="2169585" y="886831"/>
              <a:ext cx="45024" cy="52615"/>
            </a:xfrm>
            <a:custGeom>
              <a:avLst/>
              <a:gdLst/>
              <a:ahLst/>
              <a:cxnLst/>
              <a:rect l="l" t="t" r="r" b="b"/>
              <a:pathLst>
                <a:path w="45024" h="52615" extrusionOk="0">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7" name="Google Shape;387;p8"/>
            <p:cNvSpPr/>
            <p:nvPr/>
          </p:nvSpPr>
          <p:spPr>
            <a:xfrm rot="10800000" flipH="1">
              <a:off x="2009117" y="856304"/>
              <a:ext cx="37340" cy="61056"/>
            </a:xfrm>
            <a:custGeom>
              <a:avLst/>
              <a:gdLst/>
              <a:ahLst/>
              <a:cxnLst/>
              <a:rect l="l" t="t" r="r" b="b"/>
              <a:pathLst>
                <a:path w="37340" h="61056" extrusionOk="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8" name="Google Shape;388;p8"/>
            <p:cNvSpPr/>
            <p:nvPr/>
          </p:nvSpPr>
          <p:spPr>
            <a:xfrm rot="10800000" flipH="1">
              <a:off x="1996727" y="856894"/>
              <a:ext cx="52252" cy="61056"/>
            </a:xfrm>
            <a:custGeom>
              <a:avLst/>
              <a:gdLst/>
              <a:ahLst/>
              <a:cxnLst/>
              <a:rect l="l" t="t" r="r" b="b"/>
              <a:pathLst>
                <a:path w="52252" h="61056" extrusionOk="0">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89" name="Google Shape;389;p8"/>
            <p:cNvGrpSpPr/>
            <p:nvPr/>
          </p:nvGrpSpPr>
          <p:grpSpPr>
            <a:xfrm>
              <a:off x="1996826" y="1743160"/>
              <a:ext cx="272719" cy="281410"/>
              <a:chOff x="1996826" y="1743160"/>
              <a:chExt cx="272719" cy="281410"/>
            </a:xfrm>
          </p:grpSpPr>
          <p:sp>
            <p:nvSpPr>
              <p:cNvPr id="390" name="Google Shape;390;p8"/>
              <p:cNvSpPr/>
              <p:nvPr/>
            </p:nvSpPr>
            <p:spPr>
              <a:xfrm rot="-1084150" flipH="1">
                <a:off x="2026705" y="1770600"/>
                <a:ext cx="212960" cy="226529"/>
              </a:xfrm>
              <a:custGeom>
                <a:avLst/>
                <a:gdLst/>
                <a:ahLst/>
                <a:cxnLst/>
                <a:rect l="l" t="t" r="r" b="b"/>
                <a:pathLst>
                  <a:path w="212960" h="226529" extrusionOk="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1" name="Google Shape;391;p8"/>
              <p:cNvSpPr/>
              <p:nvPr/>
            </p:nvSpPr>
            <p:spPr>
              <a:xfrm rot="-1084150" flipH="1">
                <a:off x="2105090" y="1759685"/>
                <a:ext cx="120740" cy="152308"/>
              </a:xfrm>
              <a:custGeom>
                <a:avLst/>
                <a:gdLst/>
                <a:ahLst/>
                <a:cxnLst/>
                <a:rect l="l" t="t" r="r" b="b"/>
                <a:pathLst>
                  <a:path w="120740" h="152308" extrusionOk="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2" name="Google Shape;392;p8"/>
              <p:cNvSpPr/>
              <p:nvPr/>
            </p:nvSpPr>
            <p:spPr>
              <a:xfrm rot="-1084150" flipH="1">
                <a:off x="2049371" y="1918053"/>
                <a:ext cx="88687" cy="93435"/>
              </a:xfrm>
              <a:custGeom>
                <a:avLst/>
                <a:gdLst/>
                <a:ahLst/>
                <a:cxnLst/>
                <a:rect l="l" t="t" r="r" b="b"/>
                <a:pathLst>
                  <a:path w="88687" h="93435" extrusionOk="0">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3" name="Google Shape;393;p8"/>
              <p:cNvSpPr/>
              <p:nvPr/>
            </p:nvSpPr>
            <p:spPr>
              <a:xfrm rot="-1084150" flipH="1">
                <a:off x="2113754" y="1879914"/>
                <a:ext cx="28759" cy="42669"/>
              </a:xfrm>
              <a:custGeom>
                <a:avLst/>
                <a:gdLst/>
                <a:ahLst/>
                <a:cxnLst/>
                <a:rect l="l" t="t" r="r" b="b"/>
                <a:pathLst>
                  <a:path w="28759" h="42669" extrusionOk="0">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4" name="Google Shape;394;p8"/>
              <p:cNvSpPr/>
              <p:nvPr/>
            </p:nvSpPr>
            <p:spPr>
              <a:xfrm rot="9715850">
                <a:off x="2123611" y="1781910"/>
                <a:ext cx="85714" cy="108602"/>
              </a:xfrm>
              <a:custGeom>
                <a:avLst/>
                <a:gdLst/>
                <a:ahLst/>
                <a:cxnLst/>
                <a:rect l="l" t="t" r="r" b="b"/>
                <a:pathLst>
                  <a:path w="85714" h="108602" extrusionOk="0">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5" name="Google Shape;395;p8"/>
              <p:cNvSpPr/>
              <p:nvPr/>
            </p:nvSpPr>
            <p:spPr>
              <a:xfrm rot="-1084150" flipH="1">
                <a:off x="2123577" y="1781923"/>
                <a:ext cx="85691" cy="108606"/>
              </a:xfrm>
              <a:custGeom>
                <a:avLst/>
                <a:gdLst/>
                <a:ahLst/>
                <a:cxnLst/>
                <a:rect l="l" t="t" r="r" b="b"/>
                <a:pathLst>
                  <a:path w="85691" h="108606" extrusionOk="0">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w="15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96" name="Google Shape;396;p8"/>
            <p:cNvSpPr/>
            <p:nvPr/>
          </p:nvSpPr>
          <p:spPr>
            <a:xfrm rot="10800000" flipH="1">
              <a:off x="1946526" y="1978066"/>
              <a:ext cx="238324" cy="141114"/>
            </a:xfrm>
            <a:custGeom>
              <a:avLst/>
              <a:gdLst/>
              <a:ahLst/>
              <a:cxnLst/>
              <a:rect l="l" t="t" r="r" b="b"/>
              <a:pathLst>
                <a:path w="238324" h="141114" extrusionOk="0">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w="15725"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7" name="Google Shape;397;p8"/>
            <p:cNvSpPr/>
            <p:nvPr/>
          </p:nvSpPr>
          <p:spPr>
            <a:xfrm rot="10800000" flipH="1">
              <a:off x="1994869" y="1023875"/>
              <a:ext cx="216386" cy="143266"/>
            </a:xfrm>
            <a:custGeom>
              <a:avLst/>
              <a:gdLst/>
              <a:ahLst/>
              <a:cxnLst/>
              <a:rect l="l" t="t" r="r" b="b"/>
              <a:pathLst>
                <a:path w="216386" h="143266" extrusionOk="0">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w="165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8" name="Google Shape;398;p8"/>
            <p:cNvSpPr/>
            <p:nvPr/>
          </p:nvSpPr>
          <p:spPr>
            <a:xfrm>
              <a:off x="1730444" y="507815"/>
              <a:ext cx="714299" cy="910217"/>
            </a:xfrm>
            <a:custGeom>
              <a:avLst/>
              <a:gdLst/>
              <a:ahLst/>
              <a:cxnLst/>
              <a:rect l="l" t="t" r="r" b="b"/>
              <a:pathLst>
                <a:path w="714299" h="910217" extrusionOk="0">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99" name="Google Shape;399;p8"/>
            <p:cNvGrpSpPr/>
            <p:nvPr/>
          </p:nvGrpSpPr>
          <p:grpSpPr>
            <a:xfrm>
              <a:off x="2229363" y="1383998"/>
              <a:ext cx="375676" cy="427149"/>
              <a:chOff x="2209552" y="1288662"/>
              <a:chExt cx="375676" cy="427149"/>
            </a:xfrm>
          </p:grpSpPr>
          <p:sp>
            <p:nvSpPr>
              <p:cNvPr id="400" name="Google Shape;400;p8"/>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1" name="Google Shape;401;p8"/>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2" name="Google Shape;402;p8"/>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03" name="Google Shape;403;p8"/>
            <p:cNvGrpSpPr/>
            <p:nvPr/>
          </p:nvGrpSpPr>
          <p:grpSpPr>
            <a:xfrm rot="553793" flipH="1">
              <a:off x="1647622" y="1403949"/>
              <a:ext cx="286350" cy="427149"/>
              <a:chOff x="2209552" y="1288662"/>
              <a:chExt cx="375676" cy="427149"/>
            </a:xfrm>
          </p:grpSpPr>
          <p:sp>
            <p:nvSpPr>
              <p:cNvPr id="404" name="Google Shape;404;p8"/>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5" name="Google Shape;405;p8"/>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6" name="Google Shape;406;p8"/>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sp>
        <p:nvSpPr>
          <p:cNvPr id="407" name="Google Shape;407;p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08" name="Google Shape;408;p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14" name="Google Shape;414;p9"/>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1. Observation: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students can see that some plants grow better in sunny places, while other plants grow in places receiving less light. This may spark their curiosity about how sunlight affects plant growth.</a:t>
            </a:r>
            <a:r>
              <a:rPr lang="es-ES" sz="1400">
                <a:solidFill>
                  <a:schemeClr val="dk2"/>
                </a:solidFill>
                <a:highlight>
                  <a:srgbClr val="CBBFC3"/>
                </a:highlight>
                <a:latin typeface="Arial"/>
                <a:ea typeface="Arial"/>
                <a:cs typeface="Arial"/>
                <a:sym typeface="Arial"/>
              </a:rPr>
              <a:t> As a result of the observation, the research question is posed:</a:t>
            </a:r>
            <a:endParaRPr/>
          </a:p>
          <a:p>
            <a:pPr marL="0" lvl="0" indent="0" algn="l" rtl="0">
              <a:lnSpc>
                <a:spcPct val="115000"/>
              </a:lnSpc>
              <a:spcBef>
                <a:spcPts val="0"/>
              </a:spcBef>
              <a:spcAft>
                <a:spcPts val="0"/>
              </a:spcAft>
              <a:buSzPts val="1800"/>
              <a:buNone/>
            </a:pPr>
            <a:endParaRPr sz="1400" b="1">
              <a:solidFill>
                <a:schemeClr val="dk2"/>
              </a:solidFill>
              <a:latin typeface="Arial"/>
              <a:ea typeface="Arial"/>
              <a:cs typeface="Arial"/>
              <a:sym typeface="Arial"/>
            </a:endParaRPr>
          </a:p>
          <a:p>
            <a:pPr marL="0" lvl="0" indent="0" algn="ctr" rtl="0">
              <a:lnSpc>
                <a:spcPct val="115000"/>
              </a:lnSpc>
              <a:spcBef>
                <a:spcPts val="0"/>
              </a:spcBef>
              <a:spcAft>
                <a:spcPts val="0"/>
              </a:spcAft>
              <a:buSzPts val="1800"/>
              <a:buNone/>
            </a:pPr>
            <a:r>
              <a:rPr lang="es-ES" sz="1400" b="1">
                <a:solidFill>
                  <a:srgbClr val="C00000"/>
                </a:solidFill>
                <a:latin typeface="Arial"/>
                <a:ea typeface="Arial"/>
                <a:cs typeface="Arial"/>
                <a:sym typeface="Arial"/>
              </a:rPr>
              <a:t>What effect does the amount of sunlight have on plant growth?</a:t>
            </a:r>
            <a:endParaRPr/>
          </a:p>
        </p:txBody>
      </p:sp>
      <p:sp>
        <p:nvSpPr>
          <p:cNvPr id="415" name="Google Shape;415;p9"/>
          <p:cNvSpPr txBox="1"/>
          <p:nvPr/>
        </p:nvSpPr>
        <p:spPr>
          <a:xfrm>
            <a:off x="3230250" y="3635175"/>
            <a:ext cx="2683500" cy="470700"/>
          </a:xfrm>
          <a:prstGeom prst="rect">
            <a:avLst/>
          </a:prstGeom>
          <a:solidFill>
            <a:srgbClr val="FFEBEB"/>
          </a:solid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ES">
                <a:solidFill>
                  <a:schemeClr val="dk2"/>
                </a:solidFill>
              </a:rPr>
              <a:t>What would the hypothesis be?</a:t>
            </a:r>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16" name="Google Shape;416;p9"/>
          <p:cNvSpPr/>
          <p:nvPr/>
        </p:nvSpPr>
        <p:spPr>
          <a:xfrm>
            <a:off x="3188863" y="3636600"/>
            <a:ext cx="2758177" cy="467846"/>
          </a:xfrm>
          <a:custGeom>
            <a:avLst/>
            <a:gdLst/>
            <a:ahLst/>
            <a:cxnLst/>
            <a:rect l="l" t="t" r="r" b="b"/>
            <a:pathLst>
              <a:path w="2298481" h="467846" extrusionOk="0">
                <a:moveTo>
                  <a:pt x="17050" y="13416"/>
                </a:moveTo>
                <a:cubicBezTo>
                  <a:pt x="38684" y="-20066"/>
                  <a:pt x="2172509" y="12724"/>
                  <a:pt x="2280503" y="13416"/>
                </a:cubicBezTo>
                <a:cubicBezTo>
                  <a:pt x="2321919" y="60108"/>
                  <a:pt x="2285860" y="312520"/>
                  <a:pt x="2280503" y="461400"/>
                </a:cubicBezTo>
                <a:cubicBezTo>
                  <a:pt x="1966184" y="596221"/>
                  <a:pt x="924277" y="305155"/>
                  <a:pt x="36504" y="462974"/>
                </a:cubicBezTo>
                <a:cubicBezTo>
                  <a:pt x="19346" y="304258"/>
                  <a:pt x="-5153" y="183512"/>
                  <a:pt x="17050" y="1341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7" name="Google Shape;417;p9"/>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18" name="Google Shape;418;p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19" name="Google Shape;419;p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1785</Words>
  <Application>Microsoft Office PowerPoint</Application>
  <PresentationFormat>Presentación en pantalla (16:9)</PresentationFormat>
  <Paragraphs>191</Paragraphs>
  <Slides>19</Slides>
  <Notes>19</Notes>
  <HiddenSlides>0</HiddenSlides>
  <MMClips>0</MMClips>
  <ScaleCrop>false</ScaleCrop>
  <HeadingPairs>
    <vt:vector size="6" baseType="variant">
      <vt:variant>
        <vt:lpstr>Fuentes usadas</vt:lpstr>
      </vt:variant>
      <vt:variant>
        <vt:i4>5</vt:i4>
      </vt:variant>
      <vt:variant>
        <vt:lpstr>Tema</vt:lpstr>
      </vt:variant>
      <vt:variant>
        <vt:i4>4</vt:i4>
      </vt:variant>
      <vt:variant>
        <vt:lpstr>Títulos de diapositiva</vt:lpstr>
      </vt:variant>
      <vt:variant>
        <vt:i4>19</vt:i4>
      </vt:variant>
    </vt:vector>
  </HeadingPairs>
  <TitlesOfParts>
    <vt:vector size="28" baseType="lpstr">
      <vt:lpstr>Arial</vt:lpstr>
      <vt:lpstr>Calibri</vt:lpstr>
      <vt:lpstr>Bebas Neue</vt:lpstr>
      <vt:lpstr>Roboto</vt:lpstr>
      <vt:lpstr>Helvetica Neue</vt:lpstr>
      <vt:lpstr>Material</vt:lpstr>
      <vt:lpstr>Material</vt:lpstr>
      <vt:lpstr>1_Material</vt:lpstr>
      <vt:lpstr>2_Material</vt:lpstr>
      <vt:lpstr>Presentación de PowerPoint</vt:lpstr>
      <vt:lpstr>Presentación de PowerPoint</vt:lpstr>
      <vt:lpstr>Objectives</vt:lpstr>
      <vt:lpstr>Research and the scientific method</vt:lpstr>
      <vt:lpstr>Research and the scientific method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lastModifiedBy>Begoña Ivars Nicólás</cp:lastModifiedBy>
  <cp:revision>1</cp:revision>
  <dcterms:modified xsi:type="dcterms:W3CDTF">2025-07-26T11:33:37Z</dcterms:modified>
</cp:coreProperties>
</file>